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487" r:id="rId2"/>
    <p:sldId id="488" r:id="rId3"/>
    <p:sldId id="377" r:id="rId4"/>
    <p:sldId id="436" r:id="rId5"/>
    <p:sldId id="364" r:id="rId6"/>
    <p:sldId id="369" r:id="rId7"/>
    <p:sldId id="370" r:id="rId8"/>
    <p:sldId id="380" r:id="rId9"/>
    <p:sldId id="381" r:id="rId10"/>
    <p:sldId id="373" r:id="rId11"/>
    <p:sldId id="374" r:id="rId12"/>
    <p:sldId id="399" r:id="rId13"/>
    <p:sldId id="258" r:id="rId14"/>
    <p:sldId id="361" r:id="rId15"/>
    <p:sldId id="362" r:id="rId16"/>
    <p:sldId id="416" r:id="rId17"/>
    <p:sldId id="260" r:id="rId18"/>
    <p:sldId id="433" r:id="rId19"/>
    <p:sldId id="434" r:id="rId20"/>
    <p:sldId id="363" r:id="rId21"/>
    <p:sldId id="340" r:id="rId22"/>
    <p:sldId id="345" r:id="rId23"/>
    <p:sldId id="346" r:id="rId24"/>
    <p:sldId id="347" r:id="rId25"/>
    <p:sldId id="493" r:id="rId26"/>
    <p:sldId id="348" r:id="rId27"/>
    <p:sldId id="402" r:id="rId28"/>
    <p:sldId id="298" r:id="rId29"/>
    <p:sldId id="300" r:id="rId30"/>
    <p:sldId id="428" r:id="rId31"/>
    <p:sldId id="391" r:id="rId32"/>
    <p:sldId id="437" r:id="rId33"/>
    <p:sldId id="292" r:id="rId34"/>
    <p:sldId id="293" r:id="rId35"/>
    <p:sldId id="418" r:id="rId36"/>
    <p:sldId id="420" r:id="rId37"/>
    <p:sldId id="489" r:id="rId38"/>
    <p:sldId id="304" r:id="rId39"/>
    <p:sldId id="305" r:id="rId40"/>
    <p:sldId id="494" r:id="rId41"/>
    <p:sldId id="307" r:id="rId42"/>
    <p:sldId id="435" r:id="rId43"/>
    <p:sldId id="490" r:id="rId44"/>
    <p:sldId id="309" r:id="rId45"/>
    <p:sldId id="491" r:id="rId46"/>
    <p:sldId id="492" r:id="rId47"/>
    <p:sldId id="421" r:id="rId48"/>
    <p:sldId id="422" r:id="rId49"/>
    <p:sldId id="423" r:id="rId50"/>
    <p:sldId id="424" r:id="rId51"/>
    <p:sldId id="425" r:id="rId52"/>
    <p:sldId id="495" r:id="rId53"/>
    <p:sldId id="496" r:id="rId54"/>
    <p:sldId id="497" r:id="rId55"/>
    <p:sldId id="311" r:id="rId56"/>
    <p:sldId id="312" r:id="rId57"/>
    <p:sldId id="313" r:id="rId58"/>
    <p:sldId id="502" r:id="rId59"/>
    <p:sldId id="503" r:id="rId60"/>
    <p:sldId id="505" r:id="rId61"/>
    <p:sldId id="438" r:id="rId62"/>
    <p:sldId id="506" r:id="rId63"/>
    <p:sldId id="507" r:id="rId64"/>
    <p:sldId id="508" r:id="rId65"/>
    <p:sldId id="439" r:id="rId66"/>
    <p:sldId id="510" r:id="rId67"/>
    <p:sldId id="440" r:id="rId68"/>
    <p:sldId id="441" r:id="rId69"/>
    <p:sldId id="511" r:id="rId70"/>
    <p:sldId id="442" r:id="rId71"/>
    <p:sldId id="444" r:id="rId72"/>
    <p:sldId id="445" r:id="rId73"/>
    <p:sldId id="443" r:id="rId74"/>
    <p:sldId id="499" r:id="rId75"/>
    <p:sldId id="512" r:id="rId76"/>
    <p:sldId id="513" r:id="rId77"/>
    <p:sldId id="515" r:id="rId78"/>
    <p:sldId id="481" r:id="rId79"/>
    <p:sldId id="482" r:id="rId80"/>
    <p:sldId id="483" r:id="rId81"/>
    <p:sldId id="484" r:id="rId82"/>
    <p:sldId id="485" r:id="rId83"/>
    <p:sldId id="486" r:id="rId84"/>
    <p:sldId id="498" r:id="rId85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59" d="100"/>
          <a:sy n="59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86E629-00A5-4B49-BA6F-EF65CA358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3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DEF33A-BBED-47C7-AF68-56AF6691B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67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F08964B-44E1-42FA-806C-06CF688CE97F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336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399457B-125E-4346-8BDC-FDE529F37004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5808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3328439-33FF-42C5-848A-DFB4049C4753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77020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6A633CA-2372-476B-B971-B124704FCD04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885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823AE6C-F40E-4E8F-ADC7-69EE8A586557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6080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72A96CF-E4FE-4287-8E9F-577D61F5ADA8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6947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72A96CF-E4FE-4287-8E9F-577D61F5ADA8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1590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72A96CF-E4FE-4287-8E9F-577D61F5ADA8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78862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BD6D924-8F7F-452A-B82F-07E103ADC926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91640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A765AF8-C3C1-49EF-BFBD-11E1AD15F7BF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15332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B670016-D810-4393-A433-CC9555CBD2FF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561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68A9639-D4D9-421C-B812-E6EC2BB5E29C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23356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CC486E4-731E-4C66-A70D-D82360D5E3D7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65601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55ABF5C-369D-4761-8555-2EFE9670D253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9757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54EB731-9E46-4FCA-8CE7-AFAB3A5B806E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4193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E8AF906-3D32-4A15-8360-598296ABCDB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5800"/>
            <a:ext cx="4554537" cy="3416300"/>
          </a:xfrm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005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474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7577969-3DB0-43C8-A969-E2486519C110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5181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DECA527-C741-4C47-B45C-BA01B7C2E09A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84091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21FD472-1B0B-48D1-B766-D1D13BCFBA1E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8706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77EB9AE-8958-4DBC-B487-B154EE4BF82D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8426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FDC6963-D855-4297-9D10-B07EE18660C1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06466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E2B17DE-AAB3-4228-A7D4-A8DFD78580B3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1513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0DFE53B-0B48-4C6F-80CA-20E596320C2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7678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AF367D9-5C43-4FD0-9C9A-E1130775DF8B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97014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30DF977-97D3-4634-8640-54BF63EF5A3D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82539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61AF8E1-4B76-486C-9ACB-F5854488C261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7535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61EE377-3DC8-43DD-A72D-40430C4DAF1D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3300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7885003-0374-49BE-A233-3737DEE64F10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28727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8F34B10-A77A-45F0-9B26-7B5785BF2F1B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9017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1C0D58A-5D76-40B7-9158-9F2480B91C2C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3903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6EC1B5F-2FF0-4376-87F6-72F09C489973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5800"/>
            <a:ext cx="4554537" cy="34163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0032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7EEB983-FCDB-420E-9252-C04902B6F85C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11050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52333F7-D3D9-4F23-B975-B3BEEACEEE9A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5800"/>
            <a:ext cx="4554537" cy="34163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786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AB0A28E-2482-4DE4-8913-EA87CB48F971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91478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8A30632-9BAF-47FD-8954-4219E5CB330A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122893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BBFBE9E-F4B8-4810-AD57-B249D0411582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5921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6CBD4B2-08F6-4A09-9C0D-B21489002317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299682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5C4303F-B453-45C5-90C4-887E179EECDD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654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68E497F-28B1-4F30-BAA8-C30AE0F5AEB9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396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E103CFA-8188-41CE-93D5-105278014693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3860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933A00D-C2B9-434F-A1E1-020E19A4BA3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162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0D0F659-C248-47D0-8E3D-1AF782C11F8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6940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00AA03E-962B-409C-9ED7-1E9622787D71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369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A9AC3B-D7C3-4390-AF2E-57AE96DD6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89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FE296-5595-4C6E-BF63-D5A1CB183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7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44F3F-8B19-4759-8D5D-8C7F0E147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9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49C8-E10B-4D86-8483-9F868DB41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06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E56D1-05DB-496B-A1EA-7D959B24C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FF5D2-96B0-4880-AB32-8668696D1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9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EEB40-5778-49E1-B688-7897FEB23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19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DCE38-16BC-44DC-B073-CE597AF54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08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5628F-7DCE-41DC-AB76-4FE9C6716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42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3C715-A1BC-4688-85F7-5DCF2523E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4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1FCAF-9686-4A1D-9817-0B05E5169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37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04210-2FAC-44D9-87BC-DA264DCE3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3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9799A-94C0-40E3-935A-2F33D47FA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65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6A162B33-AA5B-4D7A-B609-E33949B777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94297447/ap-biology-evolution-quiz-flash-cards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bLpZn4B7b0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12/2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What was one piece of evidence for Darwin's idea of natural selection?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Objective HB.5A.1: </a:t>
            </a:r>
            <a:r>
              <a:rPr lang="en-US" dirty="0" smtClean="0"/>
              <a:t>Students will be able to summarize the process of natural selection.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6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10ED1FA-2E38-4843-866F-A90BC45C2B43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Lamarck’s Theory of Evolution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FF33"/>
                </a:solidFill>
              </a:rPr>
              <a:t>Inheritance Of Acquired Traits</a:t>
            </a:r>
          </a:p>
          <a:p>
            <a:pPr lvl="1" eaLnBrk="1" hangingPunct="1">
              <a:defRPr/>
            </a:pPr>
            <a:r>
              <a:rPr lang="en-US" b="1" dirty="0" smtClean="0"/>
              <a:t>Traits Acquired During Ones Lifetime Would Be Passed To Offspring</a:t>
            </a:r>
          </a:p>
        </p:txBody>
      </p:sp>
      <p:pic>
        <p:nvPicPr>
          <p:cNvPr id="22533" name="Picture 4" descr="doberm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7239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381000" y="6400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</a:rPr>
              <a:t>Clipped ears of dogs could be passed to offspring!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411357A-0C1E-476E-809E-0528E7B1C22E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Lamarck’s Mistakes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/>
              <a:t>Lamarck Did NOT Know how traits were </a:t>
            </a:r>
            <a:r>
              <a:rPr lang="en-US" sz="3600" b="1" dirty="0" smtClean="0">
                <a:solidFill>
                  <a:srgbClr val="66FF33"/>
                </a:solidFill>
              </a:rPr>
              <a:t>inherited (Traits are passed through genes)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CC3300"/>
                </a:solidFill>
              </a:rPr>
              <a:t>Genes Are NOT Changed By Activities In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/>
              <a:t>Change Through </a:t>
            </a:r>
            <a:r>
              <a:rPr lang="en-US" sz="3600" b="1" dirty="0" smtClean="0">
                <a:solidFill>
                  <a:schemeClr val="tx2"/>
                </a:solidFill>
              </a:rPr>
              <a:t>Mutation Occurs Before An Organism Is Born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4D13254-3743-40F1-BAD6-819B8AA22F62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Charles Darwin the Naturalist</a:t>
            </a:r>
          </a:p>
        </p:txBody>
      </p:sp>
      <p:pic>
        <p:nvPicPr>
          <p:cNvPr id="25604" name="Picture 5" descr="animation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3429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ammoquantox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200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14E849D-4AC0-4218-AA31-F0159A991386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Voyage of the Beagle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5720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66FF33"/>
                </a:solidFill>
              </a:rPr>
              <a:t>Charles Darwin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Born Feb. 12, 1809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Joined Crew of HMS Beagle, 1831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Naturalist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5 Year Voyage around world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Avid Collector of Flora &amp; Fauna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Astounded By Variety of Life</a:t>
            </a:r>
          </a:p>
        </p:txBody>
      </p:sp>
      <p:pic>
        <p:nvPicPr>
          <p:cNvPr id="26629" name="Picture 5" descr="22-18-Darwin18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7163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CBE349A-9AC7-4DFA-B57D-19D6BD43FAFD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CC3300"/>
                </a:solidFill>
              </a:rPr>
              <a:t>The Galapagos Islands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Small Group of Islands 1000 km West of South America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Very Different Climates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Animals On Islands Unique</a:t>
            </a:r>
          </a:p>
          <a:p>
            <a:pPr lvl="2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Tortoises</a:t>
            </a:r>
          </a:p>
          <a:p>
            <a:pPr lvl="2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Iguanas</a:t>
            </a:r>
          </a:p>
          <a:p>
            <a:pPr lvl="2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Finches</a:t>
            </a:r>
          </a:p>
          <a:p>
            <a:pPr lvl="2" eaLnBrk="1" hangingPunct="1">
              <a:defRPr/>
            </a:pPr>
            <a:endParaRPr lang="en-US" sz="3200" b="1" dirty="0" smtClean="0">
              <a:solidFill>
                <a:schemeClr val="tx2"/>
              </a:solidFill>
            </a:endParaRPr>
          </a:p>
        </p:txBody>
      </p:sp>
      <p:pic>
        <p:nvPicPr>
          <p:cNvPr id="156677" name="Picture 5" descr="blue-iguana-jbin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29368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568D368-944F-41C2-B818-11A7A29221AF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pic>
        <p:nvPicPr>
          <p:cNvPr id="32771" name="Picture 2" descr="Darwins Tortoi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33413"/>
            <a:ext cx="89439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5D87C1E-FAE6-444E-BCB7-256681FE8DC0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CC3300"/>
                </a:solidFill>
              </a:rPr>
              <a:t>The Galapagos Islands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Finches on the islands </a:t>
            </a:r>
            <a:r>
              <a:rPr lang="en-US" dirty="0" smtClean="0">
                <a:solidFill>
                  <a:srgbClr val="CC3300"/>
                </a:solidFill>
              </a:rPr>
              <a:t>resembled a mainland finch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CC3300"/>
                </a:solidFill>
              </a:rPr>
              <a:t>More types of finches appeared on the islands</a:t>
            </a:r>
            <a:r>
              <a:rPr lang="en-US" dirty="0" smtClean="0"/>
              <a:t> where the available food was different (seeds, nuts, berries, insects…)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Finches had </a:t>
            </a:r>
            <a:r>
              <a:rPr lang="en-US" dirty="0" smtClean="0">
                <a:solidFill>
                  <a:srgbClr val="66FF33"/>
                </a:solidFill>
              </a:rPr>
              <a:t>different types of beaks</a:t>
            </a:r>
            <a:r>
              <a:rPr lang="en-US" dirty="0" smtClean="0"/>
              <a:t> adapted to their </a:t>
            </a:r>
            <a:r>
              <a:rPr lang="en-US" dirty="0" smtClean="0">
                <a:solidFill>
                  <a:srgbClr val="66FF33"/>
                </a:solidFill>
              </a:rPr>
              <a:t>type of food gathering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207E6B3-5AC6-4244-9FF7-76ADAA68254B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Darwin’s Observations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229600" cy="4911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 smtClean="0"/>
              <a:t>1. Species Vary Globally</a:t>
            </a:r>
          </a:p>
          <a:p>
            <a:pPr lvl="1" eaLnBrk="1" hangingPunct="1">
              <a:defRPr/>
            </a:pPr>
            <a:r>
              <a:rPr lang="en-US" sz="2400" b="1" dirty="0" smtClean="0"/>
              <a:t>Different, but similar, animals existed around the world.</a:t>
            </a:r>
          </a:p>
          <a:p>
            <a:pPr lvl="2" eaLnBrk="1" hangingPunct="1">
              <a:defRPr/>
            </a:pPr>
            <a:r>
              <a:rPr lang="en-US" sz="2000" b="1" dirty="0" smtClean="0"/>
              <a:t>Ex. Rheas – flightless, ground dwelling birds in south America that look and act a lot like ostriches. In Australia there was the Emu. </a:t>
            </a:r>
          </a:p>
          <a:p>
            <a:pPr lvl="1" eaLnBrk="1" hangingPunct="1">
              <a:defRPr/>
            </a:pPr>
            <a:r>
              <a:rPr lang="en-US" b="1" dirty="0" smtClean="0"/>
              <a:t>He also noticed rabbits and other small creatures from the grasslands in Europe were missing from Australia and South America. </a:t>
            </a:r>
          </a:p>
          <a:p>
            <a:pPr lvl="2" eaLnBrk="1" hangingPunct="1">
              <a:defRPr/>
            </a:pPr>
            <a:r>
              <a:rPr lang="en-US" b="1" dirty="0" smtClean="0"/>
              <a:t>Kangaroos were found nowhere but Australia.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207E6B3-5AC6-4244-9FF7-76ADAA68254B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Darwin’s Observations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229600" cy="4911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 smtClean="0"/>
              <a:t>2. Species Vary Locally- different but related species often occupy different habitats within a local area. </a:t>
            </a:r>
            <a:endParaRPr lang="en-US" b="1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</a:rPr>
              <a:t>-Locals could identify which island 	tortoises 	came from based just on their shell</a:t>
            </a:r>
          </a:p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</a:rPr>
              <a:t>- He also noticed that small brown birds 	were 	present on each island with beaks of different 	shapes. He thought they were different 	species of birds at first.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095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207E6B3-5AC6-4244-9FF7-76ADAA68254B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Darwin’s Observations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229600" cy="4911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/>
              <a:t>3</a:t>
            </a:r>
            <a:r>
              <a:rPr lang="en-US" sz="2800" b="1" dirty="0" smtClean="0"/>
              <a:t>. Species Vary over time- he collected fossils too. He noticed some fossils of extinct organisms were similar to present living organisms. </a:t>
            </a:r>
          </a:p>
          <a:p>
            <a:pPr marL="0" indent="0" eaLnBrk="1" hangingPunct="1">
              <a:buNone/>
              <a:defRPr/>
            </a:pPr>
            <a:endParaRPr lang="en-US" sz="2800" b="1" dirty="0" smtClean="0"/>
          </a:p>
          <a:p>
            <a:pPr marL="0" indent="0" eaLnBrk="1" hangingPunct="1">
              <a:buNone/>
              <a:defRPr/>
            </a:pPr>
            <a:r>
              <a:rPr lang="en-US" sz="2800" b="1" dirty="0" smtClean="0"/>
              <a:t>PUTTING IT ALL TOGETHER- He sent his specimens to be studied. The brown birds that he thought were warblers, wrens, and blackbirds were all finches, found nowhere else. 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	</a:t>
            </a:r>
            <a:r>
              <a:rPr lang="en-US" sz="2800" b="1" dirty="0" smtClean="0"/>
              <a:t>- Same with tortoises and iguanas. </a:t>
            </a:r>
            <a:endParaRPr lang="en-US" sz="2800" b="1" dirty="0"/>
          </a:p>
          <a:p>
            <a:pPr marL="0" indent="0" eaLnBrk="1" hangingPunct="1">
              <a:buNone/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160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/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54525"/>
          </a:xfrm>
        </p:spPr>
        <p:txBody>
          <a:bodyPr/>
          <a:lstStyle/>
          <a:p>
            <a:r>
              <a:rPr lang="en-US" dirty="0" smtClean="0"/>
              <a:t>Evolution is a theory about the origin of life</a:t>
            </a:r>
          </a:p>
          <a:p>
            <a:r>
              <a:rPr lang="en-US" dirty="0" smtClean="0"/>
              <a:t>Evolution is a theory</a:t>
            </a:r>
          </a:p>
          <a:p>
            <a:r>
              <a:rPr lang="en-US" dirty="0" smtClean="0"/>
              <a:t>Evolution was first described by Darwin</a:t>
            </a:r>
          </a:p>
          <a:p>
            <a:r>
              <a:rPr lang="en-US" dirty="0" smtClean="0"/>
              <a:t>Evolution happens in individuals</a:t>
            </a:r>
          </a:p>
          <a:p>
            <a:r>
              <a:rPr lang="en-US" dirty="0" smtClean="0"/>
              <a:t>Evolution is a random process</a:t>
            </a:r>
          </a:p>
          <a:p>
            <a:r>
              <a:rPr lang="en-US" dirty="0" smtClean="0"/>
              <a:t>Evolution and natural selection are interchangeable words.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261079D-7F18-4CE5-97D2-ECDE0E1DE4C1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pic>
        <p:nvPicPr>
          <p:cNvPr id="34819" name="Picture 2" descr="Darwins Fin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2131271-5FB4-4374-98EB-6F17D1788C96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63525" y="1066800"/>
            <a:ext cx="888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3124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Definition</a:t>
            </a:r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581400" cy="44545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3600" b="1" dirty="0" smtClean="0">
                <a:solidFill>
                  <a:srgbClr val="CC3300"/>
                </a:solidFill>
                <a:effectLst/>
              </a:rPr>
              <a:t>Evolution</a:t>
            </a:r>
            <a:r>
              <a:rPr lang="en-US" sz="3600" b="1" dirty="0" smtClean="0">
                <a:solidFill>
                  <a:schemeClr val="tx2"/>
                </a:solidFill>
                <a:effectLst/>
              </a:rPr>
              <a:t> is the slow  gradual  change in a population of organisms over time</a:t>
            </a:r>
          </a:p>
          <a:p>
            <a:pPr eaLnBrk="1" hangingPunct="1">
              <a:defRPr/>
            </a:pPr>
            <a:endParaRPr lang="en-US" sz="3600" b="1" dirty="0" smtClean="0"/>
          </a:p>
        </p:txBody>
      </p:sp>
      <p:pic>
        <p:nvPicPr>
          <p:cNvPr id="40966" name="Picture 10" descr="FG16_0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1826" r="6818" b="8347"/>
          <a:stretch>
            <a:fillRect/>
          </a:stretch>
        </p:blipFill>
        <p:spPr>
          <a:xfrm>
            <a:off x="4038600" y="1143000"/>
            <a:ext cx="449580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11" descr="FG16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9068" r="6995" b="3275"/>
          <a:stretch>
            <a:fillRect/>
          </a:stretch>
        </p:blipFill>
        <p:spPr bwMode="auto">
          <a:xfrm>
            <a:off x="5410200" y="4370388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7645158-3ABC-4887-8676-664BEA6C4B5D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134154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Darwin’s Conclusion</a:t>
            </a:r>
          </a:p>
        </p:txBody>
      </p:sp>
      <p:sp>
        <p:nvSpPr>
          <p:cNvPr id="134155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05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b="1" dirty="0" smtClean="0">
                <a:effectLst/>
              </a:rPr>
              <a:t>Production of more individuals than can be supported by the environment leads to a </a:t>
            </a:r>
            <a:r>
              <a:rPr lang="en-US" b="1" dirty="0" smtClean="0">
                <a:solidFill>
                  <a:srgbClr val="CC3300"/>
                </a:solidFill>
                <a:effectLst/>
              </a:rPr>
              <a:t>struggle for existence among individuals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b="1" dirty="0" smtClean="0">
                <a:effectLst/>
              </a:rPr>
              <a:t>Only a fraction of offspring survive each generation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b="1" dirty="0" smtClean="0">
                <a:solidFill>
                  <a:srgbClr val="CC3300"/>
                </a:solidFill>
                <a:effectLst/>
              </a:rPr>
              <a:t>Survival of the Fittest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pic>
        <p:nvPicPr>
          <p:cNvPr id="43013" name="Picture 1036" descr="lion-zebr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4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0B8FB97-27D4-4DAA-BC5A-4B10D1D01B3C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Darwin’s Observations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4958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b="1" dirty="0" smtClean="0">
                <a:effectLst/>
              </a:rPr>
              <a:t>Individuals of a population vary extensively in their characteristics with </a:t>
            </a:r>
            <a:r>
              <a:rPr lang="en-US" b="1" dirty="0" smtClean="0">
                <a:solidFill>
                  <a:srgbClr val="CC3300"/>
                </a:solidFill>
                <a:effectLst/>
              </a:rPr>
              <a:t>no two individuals being exactly alike</a:t>
            </a:r>
            <a:r>
              <a:rPr lang="en-US" b="1" dirty="0" smtClean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b="1" dirty="0" smtClean="0">
                <a:effectLst/>
              </a:rPr>
              <a:t>Much of this variation between individuals is </a:t>
            </a:r>
            <a:r>
              <a:rPr lang="en-US" b="1" dirty="0" smtClean="0">
                <a:solidFill>
                  <a:srgbClr val="CC3300"/>
                </a:solidFill>
                <a:effectLst/>
              </a:rPr>
              <a:t>inheritable</a:t>
            </a:r>
            <a:r>
              <a:rPr lang="en-US" b="1" dirty="0" smtClean="0">
                <a:effectLst/>
              </a:rPr>
              <a:t>.</a:t>
            </a:r>
            <a:endParaRPr lang="en-US" sz="2800" dirty="0" smtClean="0"/>
          </a:p>
        </p:txBody>
      </p:sp>
      <p:pic>
        <p:nvPicPr>
          <p:cNvPr id="44037" name="Picture 9" descr="Fig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11908" r="8656" b="49979"/>
          <a:stretch>
            <a:fillRect/>
          </a:stretch>
        </p:blipFill>
        <p:spPr>
          <a:xfrm>
            <a:off x="4953000" y="2057400"/>
            <a:ext cx="3810000" cy="255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2B480B7-B76F-4B88-A0BE-93390D17C0FD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Darwin’s Conclusion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191000" cy="44545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2800" b="1" dirty="0" smtClean="0">
                <a:effectLst/>
              </a:rPr>
              <a:t>Individuals who inherit characteristics </a:t>
            </a:r>
            <a:r>
              <a:rPr lang="en-US" sz="2800" b="1" dirty="0" smtClean="0">
                <a:solidFill>
                  <a:srgbClr val="CC3300"/>
                </a:solidFill>
                <a:effectLst/>
              </a:rPr>
              <a:t>most fit for their environment</a:t>
            </a:r>
            <a:r>
              <a:rPr lang="en-US" sz="2800" b="1" dirty="0" smtClean="0">
                <a:effectLst/>
              </a:rPr>
              <a:t> are likely to leave more offspring than less fit individuals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2800" b="1" dirty="0" smtClean="0">
                <a:effectLst/>
              </a:rPr>
              <a:t>Called </a:t>
            </a:r>
            <a:r>
              <a:rPr lang="en-US" sz="2800" b="1" dirty="0" smtClean="0">
                <a:solidFill>
                  <a:srgbClr val="CC3300"/>
                </a:solidFill>
                <a:effectLst/>
              </a:rPr>
              <a:t>Natural Selection</a:t>
            </a:r>
            <a:endParaRPr lang="en-US" sz="2800" b="1" dirty="0" smtClean="0"/>
          </a:p>
        </p:txBody>
      </p:sp>
      <p:pic>
        <p:nvPicPr>
          <p:cNvPr id="45061" name="Picture 8" descr="13940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24000"/>
            <a:ext cx="4495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12/1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454525"/>
          </a:xfrm>
        </p:spPr>
        <p:txBody>
          <a:bodyPr/>
          <a:lstStyle/>
          <a:p>
            <a:r>
              <a:rPr lang="en-US" b="1" dirty="0" smtClean="0"/>
              <a:t>How would Darwin explain the long legs of water birds compared with normal birds. How would this differ from </a:t>
            </a:r>
            <a:r>
              <a:rPr lang="en-US" b="1" dirty="0" err="1" smtClean="0"/>
              <a:t>Lemarck’s</a:t>
            </a:r>
            <a:r>
              <a:rPr lang="en-US" b="1" dirty="0" smtClean="0"/>
              <a:t> theory?</a:t>
            </a:r>
            <a:endParaRPr lang="en-US" b="1" dirty="0"/>
          </a:p>
          <a:p>
            <a:endParaRPr lang="en-US" b="1" dirty="0" smtClean="0"/>
          </a:p>
          <a:p>
            <a:r>
              <a:rPr lang="en-US" sz="2400" dirty="0" smtClean="0">
                <a:effectLst/>
              </a:rPr>
              <a:t>B-5.5 </a:t>
            </a:r>
            <a:r>
              <a:rPr lang="en-US" sz="2400" dirty="0">
                <a:effectLst/>
              </a:rPr>
              <a:t>Exemplify scientific evidence in the fields of anatomy, embryology, biochemistry, and paleontology that underlies the theory of biological evolution. </a:t>
            </a:r>
          </a:p>
          <a:p>
            <a:r>
              <a:rPr lang="en-US" sz="2400" dirty="0">
                <a:effectLst/>
              </a:rPr>
              <a:t>B-5.6 Summarize ways that scientists use data from a variety of sources to investigate and critically analyze aspects of evolutionary theory.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2944946-F2F1-43FB-85C5-8A635817252D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533400" y="3657600"/>
            <a:ext cx="8305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unequal ability of individuals to survive and reproduce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leads to a gradual change in a population, with favorable characteristics accumulating over generations 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(natural selection)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species evolve</a:t>
            </a:r>
          </a:p>
        </p:txBody>
      </p:sp>
      <p:pic>
        <p:nvPicPr>
          <p:cNvPr id="46084" name="Picture 3" descr="030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5" b="7559"/>
          <a:stretch>
            <a:fillRect/>
          </a:stretch>
        </p:blipFill>
        <p:spPr bwMode="auto">
          <a:xfrm>
            <a:off x="2971800" y="228600"/>
            <a:ext cx="593407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2743200" cy="2771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Darwin’s Theory of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E3BF09A-B312-4DAA-8D91-98A1A38F2FEA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Common Descent with Modification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810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Darwin proposed that organisms descended from </a:t>
            </a:r>
            <a:r>
              <a:rPr lang="en-US" sz="2800" b="1" dirty="0" smtClean="0">
                <a:solidFill>
                  <a:srgbClr val="CC3300"/>
                </a:solidFill>
              </a:rPr>
              <a:t>common ancestors</a:t>
            </a:r>
          </a:p>
          <a:p>
            <a:pPr eaLnBrk="1" hangingPunct="1">
              <a:defRPr/>
            </a:pPr>
            <a:r>
              <a:rPr lang="en-US" sz="2800" b="1" dirty="0" smtClean="0"/>
              <a:t>Idea that organisms </a:t>
            </a:r>
            <a:r>
              <a:rPr lang="en-US" sz="2800" b="1" dirty="0" smtClean="0">
                <a:solidFill>
                  <a:srgbClr val="CC3300"/>
                </a:solidFill>
              </a:rPr>
              <a:t>change with time</a:t>
            </a:r>
            <a:r>
              <a:rPr lang="en-US" sz="2800" b="1" dirty="0" smtClean="0"/>
              <a:t>, diverging from a common form</a:t>
            </a:r>
          </a:p>
          <a:p>
            <a:pPr eaLnBrk="1" hangingPunct="1">
              <a:defRPr/>
            </a:pPr>
            <a:r>
              <a:rPr lang="en-US" sz="2800" b="1" dirty="0" smtClean="0"/>
              <a:t>Caused </a:t>
            </a:r>
            <a:r>
              <a:rPr lang="en-US" sz="2800" b="1" dirty="0" smtClean="0">
                <a:solidFill>
                  <a:srgbClr val="66FF33"/>
                </a:solidFill>
              </a:rPr>
              <a:t>evolution of new species</a:t>
            </a:r>
            <a:r>
              <a:rPr lang="en-US" sz="2800" b="1" dirty="0" smtClean="0"/>
              <a:t> </a:t>
            </a:r>
          </a:p>
        </p:txBody>
      </p:sp>
      <p:pic>
        <p:nvPicPr>
          <p:cNvPr id="53253" name="Picture 8" descr="0100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8" t="8699" r="12460" b="5327"/>
          <a:stretch>
            <a:fillRect/>
          </a:stretch>
        </p:blipFill>
        <p:spPr>
          <a:xfrm>
            <a:off x="5105400" y="1676400"/>
            <a:ext cx="3352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8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8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2195EBF-76EA-44A9-8ECB-070A83D3F54E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Descent With Modification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/>
              <a:t>Species </a:t>
            </a:r>
            <a:r>
              <a:rPr lang="en-US" sz="3600" b="1" dirty="0" smtClean="0">
                <a:solidFill>
                  <a:srgbClr val="CC3300"/>
                </a:solidFill>
                <a:effectLst/>
              </a:rPr>
              <a:t>Today Look Different</a:t>
            </a:r>
            <a:r>
              <a:rPr lang="en-US" sz="3600" b="1" dirty="0" smtClean="0"/>
              <a:t> From Their Ancestors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/>
              <a:t>Each Living Species Has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Descended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With Changes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From Other Species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Over Time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825DFB6-5D49-425F-9CCA-5B8833442A76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Descent With Modification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C3300"/>
                </a:solidFill>
              </a:rPr>
              <a:t>Implies</a:t>
            </a:r>
          </a:p>
          <a:p>
            <a:pPr lvl="1" eaLnBrk="1" hangingPunct="1">
              <a:defRPr/>
            </a:pPr>
            <a:r>
              <a:rPr lang="en-US" sz="3200" b="1" dirty="0" smtClean="0"/>
              <a:t>All Living Organisms Are Related</a:t>
            </a:r>
          </a:p>
          <a:p>
            <a:pPr lvl="1" eaLnBrk="1" hangingPunct="1">
              <a:defRPr/>
            </a:pPr>
            <a:r>
              <a:rPr lang="en-US" sz="3200" b="1" dirty="0" smtClean="0"/>
              <a:t>Single Tree of Life</a:t>
            </a:r>
          </a:p>
          <a:p>
            <a:pPr lvl="2" eaLnBrk="1" hangingPunct="1">
              <a:defRPr/>
            </a:pPr>
            <a:r>
              <a:rPr lang="en-US" sz="3200" b="1" dirty="0" smtClean="0"/>
              <a:t>DNA, Body Structures, Energy Sources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CC3300"/>
                </a:solidFill>
                <a:effectLst/>
              </a:rPr>
              <a:t>Common Descent</a:t>
            </a:r>
          </a:p>
          <a:p>
            <a:pPr lvl="1" eaLnBrk="1" hangingPunct="1">
              <a:defRPr/>
            </a:pPr>
            <a:r>
              <a:rPr lang="en-US" sz="3200" b="1" dirty="0" smtClean="0"/>
              <a:t>All Species, Living &amp; Extinct, Were Derived From Common Ancestors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38F9119-AD64-4CE0-8843-CEAEC969EF8A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Early Ideas On Earth’s Organisms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38862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C3300"/>
                </a:solidFill>
              </a:rPr>
              <a:t>Aristotle</a:t>
            </a:r>
            <a:r>
              <a:rPr lang="en-US" b="1" dirty="0" smtClean="0"/>
              <a:t> believed species were </a:t>
            </a:r>
            <a:r>
              <a:rPr lang="en-US" b="1" dirty="0" smtClean="0">
                <a:solidFill>
                  <a:srgbClr val="66FF33"/>
                </a:solidFill>
              </a:rPr>
              <a:t>fixed creations</a:t>
            </a:r>
            <a:r>
              <a:rPr lang="en-US" b="1" dirty="0" smtClean="0"/>
              <a:t> arranged by their </a:t>
            </a:r>
            <a:r>
              <a:rPr lang="en-US" b="1" dirty="0" smtClean="0">
                <a:solidFill>
                  <a:srgbClr val="66FF33"/>
                </a:solidFill>
              </a:rPr>
              <a:t>complexity</a:t>
            </a:r>
          </a:p>
          <a:p>
            <a:pPr eaLnBrk="1" hangingPunct="1">
              <a:defRPr/>
            </a:pPr>
            <a:r>
              <a:rPr lang="en-US" b="1" dirty="0" smtClean="0"/>
              <a:t>Idea </a:t>
            </a:r>
            <a:r>
              <a:rPr lang="en-US" b="1" dirty="0" smtClean="0">
                <a:solidFill>
                  <a:srgbClr val="CC3300"/>
                </a:solidFill>
              </a:rPr>
              <a:t>lasted 2000</a:t>
            </a:r>
            <a:r>
              <a:rPr lang="en-US" b="1" dirty="0" smtClean="0"/>
              <a:t> years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149" name="Picture 4" descr="aristo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305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D1F2FFA-3418-4089-A9A1-30C3C9721BB9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Publication of “On The Origin of Species”</a:t>
            </a:r>
            <a:endParaRPr lang="en-US" sz="4000" dirty="0" smtClean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5410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He Refused To Publish Until He Received An Essay From </a:t>
            </a:r>
            <a:r>
              <a:rPr lang="en-US" sz="2800" b="1" dirty="0" smtClean="0">
                <a:solidFill>
                  <a:srgbClr val="CC3300"/>
                </a:solidFill>
              </a:rPr>
              <a:t>Alfred Wallace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Fellow Naturalist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CC3300"/>
                </a:solidFill>
              </a:rPr>
              <a:t>Independently Developed The Same Theory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After 25 Years, Someone Else Had Come To The Same Conclusions From Their Observations Of Nature</a:t>
            </a:r>
          </a:p>
        </p:txBody>
      </p:sp>
      <p:pic>
        <p:nvPicPr>
          <p:cNvPr id="58373" name="Picture 4" descr="wall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638" y="1600200"/>
            <a:ext cx="3192462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4DED5F6-DEEF-42AA-AA2B-1DDA5063217F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Natural Variation and Artificial Selection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CC3300"/>
                </a:solidFill>
              </a:rPr>
              <a:t>Natural Variation</a:t>
            </a:r>
          </a:p>
          <a:p>
            <a:pPr lvl="1" eaLnBrk="1" hangingPunct="1">
              <a:defRPr/>
            </a:pPr>
            <a:r>
              <a:rPr lang="en-US" sz="3200" b="1" dirty="0" smtClean="0"/>
              <a:t>Differences Among Individuals Of A Species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CC3300"/>
                </a:solidFill>
              </a:rPr>
              <a:t>Artificial Selection</a:t>
            </a:r>
          </a:p>
          <a:p>
            <a:pPr lvl="1" eaLnBrk="1" hangingPunct="1">
              <a:defRPr/>
            </a:pPr>
            <a:r>
              <a:rPr lang="en-US" sz="3200" b="1" dirty="0" smtClean="0"/>
              <a:t>Selective Breeding To Enhance Desired Traits Among Stock or Crops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2" y="762000"/>
            <a:ext cx="9156032" cy="61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0B04BFA-DA62-4FEA-84C5-3AFEEA7DFD30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Survival of the Fittest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3600" b="1" dirty="0" smtClean="0">
                <a:solidFill>
                  <a:srgbClr val="CC3300"/>
                </a:solidFill>
                <a:effectLst/>
              </a:rPr>
              <a:t>Fitness</a:t>
            </a:r>
          </a:p>
          <a:p>
            <a:pPr marL="990600" lvl="1" indent="-533400" eaLnBrk="1" hangingPunct="1">
              <a:defRPr/>
            </a:pPr>
            <a:r>
              <a:rPr lang="en-US" sz="3200" b="1" dirty="0" smtClean="0"/>
              <a:t>Ability of an Individual To Survive &amp;  Reproduce</a:t>
            </a:r>
          </a:p>
          <a:p>
            <a:pPr marL="609600" indent="-609600" eaLnBrk="1" hangingPunct="1">
              <a:defRPr/>
            </a:pPr>
            <a:r>
              <a:rPr lang="en-US" sz="3600" b="1" dirty="0" smtClean="0">
                <a:solidFill>
                  <a:srgbClr val="CC3300"/>
                </a:solidFill>
                <a:effectLst/>
              </a:rPr>
              <a:t>Adaptation</a:t>
            </a:r>
          </a:p>
          <a:p>
            <a:pPr marL="990600" lvl="1" indent="-533400" eaLnBrk="1" hangingPunct="1">
              <a:defRPr/>
            </a:pPr>
            <a:r>
              <a:rPr lang="en-US" sz="3200" b="1" dirty="0" smtClean="0"/>
              <a:t>Inherited Characteristic That Increases an Organisms Chance for Survival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60F4CF4-05CA-48AD-9863-997037735963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Survival of the Fittest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/>
              </a:rPr>
              <a:t>Adaptations Can Be: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rgbClr val="CC3300"/>
                </a:solidFill>
                <a:effectLst/>
              </a:rPr>
              <a:t>Physical</a:t>
            </a:r>
          </a:p>
          <a:p>
            <a:pPr lvl="2" eaLnBrk="1" hangingPunct="1">
              <a:defRPr/>
            </a:pPr>
            <a:r>
              <a:rPr lang="en-US" sz="3200" b="1" dirty="0" smtClean="0"/>
              <a:t>Speed, Camouflage, Claws, Quills, etc.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rgbClr val="CC3300"/>
                </a:solidFill>
              </a:rPr>
              <a:t>Behavioral</a:t>
            </a:r>
          </a:p>
          <a:p>
            <a:pPr lvl="2" eaLnBrk="1" hangingPunct="1">
              <a:defRPr/>
            </a:pPr>
            <a:r>
              <a:rPr lang="en-US" sz="3200" b="1" dirty="0" smtClean="0"/>
              <a:t>Solitary, Herds, Packs, Activity, etc.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7F910BF-231C-44A0-BA80-F1146B58F2E3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6035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effectLst/>
              </a:rPr>
              <a:t>Major Problem in Darwin’s Theory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5638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b="1" dirty="0" smtClean="0">
                <a:solidFill>
                  <a:srgbClr val="CC3300"/>
                </a:solidFill>
                <a:effectLst/>
              </a:rPr>
              <a:t>No mechanism to explain natural selection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2800" b="1" dirty="0" smtClean="0">
                <a:effectLst/>
              </a:rPr>
              <a:t>How could favorable variations be transmitted to later generations?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2800" b="1" dirty="0" smtClean="0">
                <a:effectLst/>
              </a:rPr>
              <a:t>With the rediscovery of </a:t>
            </a:r>
            <a:r>
              <a:rPr lang="en-US" sz="2800" b="1" dirty="0" smtClean="0">
                <a:solidFill>
                  <a:srgbClr val="CC3300"/>
                </a:solidFill>
                <a:effectLst/>
              </a:rPr>
              <a:t>Mendel’s work</a:t>
            </a:r>
            <a:r>
              <a:rPr lang="en-US" sz="2800" b="1" dirty="0" smtClean="0">
                <a:effectLst/>
              </a:rPr>
              <a:t> in the first half of the 20th century, the missing link in evolutionary theory was found</a:t>
            </a:r>
            <a:endParaRPr lang="en-US" sz="2800" b="1" dirty="0" smtClean="0"/>
          </a:p>
        </p:txBody>
      </p:sp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6477000" y="1752600"/>
            <a:ext cx="2667000" cy="4108450"/>
            <a:chOff x="4344" y="720"/>
            <a:chExt cx="1522" cy="2350"/>
          </a:xfrm>
        </p:grpSpPr>
        <p:pic>
          <p:nvPicPr>
            <p:cNvPr id="7680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" y="720"/>
              <a:ext cx="1296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9" name="Text Box 8"/>
            <p:cNvSpPr txBox="1">
              <a:spLocks noChangeArrowheads="1"/>
            </p:cNvSpPr>
            <p:nvPr/>
          </p:nvSpPr>
          <p:spPr bwMode="auto">
            <a:xfrm>
              <a:off x="4416" y="2860"/>
              <a:ext cx="14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utoUpdateAnimBg="0"/>
      <p:bldP spid="24576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EC68398-97F1-44CC-9747-CA25DF82D2BB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2209800" y="5638800"/>
            <a:ext cx="525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Structures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" y="381308"/>
            <a:ext cx="9111916" cy="4852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CAF-9686-4A1D-9817-0B05E5169042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1068"/>
            <a:ext cx="4907404" cy="67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0BBE18B-10EA-4A04-84D1-0C39EE04F4A2}" type="slidenum">
              <a:rPr lang="en-US" altLang="en-US" sz="1400"/>
              <a:pPr eaLnBrk="1" hangingPunct="1"/>
              <a:t>38</a:t>
            </a:fld>
            <a:endParaRPr lang="en-US" altLang="en-US" sz="140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Homologous Body Structures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Scientists Noticed Animals With Backbones (Vertebrates) Had Similar Bone Structure</a:t>
            </a:r>
          </a:p>
          <a:p>
            <a:pPr eaLnBrk="1" hangingPunct="1">
              <a:defRPr/>
            </a:pPr>
            <a:r>
              <a:rPr lang="en-US" sz="3600" b="1" dirty="0" smtClean="0"/>
              <a:t>May </a:t>
            </a:r>
            <a:r>
              <a:rPr lang="en-US" sz="3600" b="1" dirty="0" smtClean="0">
                <a:solidFill>
                  <a:srgbClr val="CC3300"/>
                </a:solidFill>
              </a:rPr>
              <a:t>Differ In Form or Function</a:t>
            </a:r>
          </a:p>
          <a:p>
            <a:pPr eaLnBrk="1" hangingPunct="1">
              <a:defRPr/>
            </a:pPr>
            <a:r>
              <a:rPr lang="en-US" sz="3600" b="1" dirty="0" smtClean="0"/>
              <a:t>Limb Bones Develop In Similar Patterns</a:t>
            </a:r>
          </a:p>
          <a:p>
            <a:pPr lvl="2" eaLnBrk="1" hangingPunct="1">
              <a:defRPr/>
            </a:pPr>
            <a:r>
              <a:rPr lang="en-US" sz="3600" b="1" dirty="0" smtClean="0"/>
              <a:t>Arms, Wings, Legs, Flippers</a:t>
            </a:r>
            <a:endParaRPr lang="en-US" sz="3200" b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31A62A3-CD9C-4233-8099-DAA10AFA08B3}" type="slidenum">
              <a:rPr lang="en-US" altLang="en-US" sz="1400"/>
              <a:pPr eaLnBrk="1" hangingPunct="1"/>
              <a:t>39</a:t>
            </a:fld>
            <a:endParaRPr lang="en-US" altLang="en-US" sz="14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Homologous Body Structures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Structures That Have Different Mature Forms But Develop From The Same Embryonic Tissues</a:t>
            </a:r>
          </a:p>
          <a:p>
            <a:pPr eaLnBrk="1" hangingPunct="1">
              <a:defRPr/>
            </a:pPr>
            <a:r>
              <a:rPr lang="en-US" b="1" dirty="0" smtClean="0"/>
              <a:t>Strong Evidence That </a:t>
            </a:r>
            <a:r>
              <a:rPr lang="en-US" b="1" dirty="0" smtClean="0">
                <a:solidFill>
                  <a:srgbClr val="CC3300"/>
                </a:solidFill>
              </a:rPr>
              <a:t>All Four-Limbed Animals With Backbones Descended, With Modification, From A </a:t>
            </a:r>
            <a:r>
              <a:rPr lang="en-US" b="1" dirty="0" smtClean="0">
                <a:solidFill>
                  <a:srgbClr val="66FF33"/>
                </a:solidFill>
              </a:rPr>
              <a:t>Common Ancestor</a:t>
            </a:r>
          </a:p>
          <a:p>
            <a:pPr eaLnBrk="1" hangingPunct="1">
              <a:defRPr/>
            </a:pPr>
            <a:r>
              <a:rPr lang="en-US" b="1" dirty="0" smtClean="0"/>
              <a:t>Help Scientist Group Animals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Malthus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7780"/>
            <a:ext cx="7772400" cy="4454525"/>
          </a:xfrm>
        </p:spPr>
        <p:txBody>
          <a:bodyPr/>
          <a:lstStyle/>
          <a:p>
            <a:r>
              <a:rPr lang="en-US" dirty="0" smtClean="0"/>
              <a:t>Noted that humans were being born faster than were dying.</a:t>
            </a:r>
          </a:p>
          <a:p>
            <a:pPr lvl="1"/>
            <a:r>
              <a:rPr lang="en-US" dirty="0" smtClean="0"/>
              <a:t>Hypothesized that species have the potential to produce more offspring than can survive.</a:t>
            </a:r>
          </a:p>
          <a:p>
            <a:pPr lvl="2"/>
            <a:r>
              <a:rPr lang="en-US" dirty="0" smtClean="0"/>
              <a:t>Darwin used this to help realize that not all offspring survive and reproduce, and later hypothesized that only the “fittest” reproduce and pass on their genes.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9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Structures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712" y="1759591"/>
            <a:ext cx="5362575" cy="509840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6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9EB6C13-CE86-4CE1-9EC0-1EAF772349CA}" type="slidenum">
              <a:rPr lang="en-US" altLang="en-US" sz="1400"/>
              <a:pPr eaLnBrk="1" hangingPunct="1"/>
              <a:t>41</a:t>
            </a:fld>
            <a:endParaRPr lang="en-US" altLang="en-US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Vestigial Organs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384" y="1408865"/>
            <a:ext cx="77724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Not All Serve Important Functions</a:t>
            </a:r>
          </a:p>
          <a:p>
            <a:pPr marL="457200" lvl="1" indent="0" eaLnBrk="1" hangingPunct="1">
              <a:buNone/>
              <a:defRPr/>
            </a:pPr>
            <a:endParaRPr lang="en-US" b="1" dirty="0">
              <a:solidFill>
                <a:srgbClr val="CC330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CC33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95992"/>
            <a:ext cx="26193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262" y="3931758"/>
            <a:ext cx="3714750" cy="2926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359" y="4701778"/>
            <a:ext cx="2076450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32" y="2813061"/>
            <a:ext cx="3529430" cy="3224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162" y="2299973"/>
            <a:ext cx="2901380" cy="24018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600" y="1722522"/>
            <a:ext cx="7772400" cy="1219200"/>
          </a:xfrm>
        </p:spPr>
        <p:txBody>
          <a:bodyPr/>
          <a:lstStyle/>
          <a:p>
            <a:r>
              <a:rPr lang="en-US" dirty="0" smtClean="0"/>
              <a:t>Plica </a:t>
            </a:r>
            <a:br>
              <a:rPr lang="en-US" dirty="0" smtClean="0"/>
            </a:br>
            <a:r>
              <a:rPr lang="en-US" dirty="0" err="1" smtClean="0"/>
              <a:t>Semilunaris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8" y="-36843"/>
            <a:ext cx="5224462" cy="4484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47674"/>
            <a:ext cx="735300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Palmarus</a:t>
            </a:r>
            <a:r>
              <a:rPr lang="en-US" dirty="0" smtClean="0"/>
              <a:t> longus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892" y="1281113"/>
            <a:ext cx="4710215" cy="24669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4191001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kern="0" dirty="0" smtClean="0"/>
              <a:t>Palmar grasp reflex- 37%</a:t>
            </a:r>
          </a:p>
          <a:p>
            <a:endParaRPr lang="en-US" sz="3600" kern="0" dirty="0" smtClean="0"/>
          </a:p>
          <a:p>
            <a:r>
              <a:rPr lang="en-US" sz="3600" kern="0" dirty="0" smtClean="0"/>
              <a:t>Hiccup- amphibian respiration?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326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AB85518-D111-4559-AE8E-10322D6EC447}" type="slidenum">
              <a:rPr lang="en-US" altLang="en-US" sz="1400"/>
              <a:pPr eaLnBrk="1" hangingPunct="1"/>
              <a:t>44</a:t>
            </a:fld>
            <a:endParaRPr lang="en-US" altLang="en-US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Human Fetus – 5 weeks</a:t>
            </a:r>
          </a:p>
        </p:txBody>
      </p:sp>
      <p:pic>
        <p:nvPicPr>
          <p:cNvPr id="96260" name="Picture 3" descr="human_5_wee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3340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change over time of species</a:t>
            </a:r>
          </a:p>
          <a:p>
            <a:r>
              <a:rPr lang="en-US" dirty="0" smtClean="0"/>
              <a:t>Only hard tissues are preserved.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20" y="2817735"/>
            <a:ext cx="5852360" cy="36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5326612" y="7636818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660099"/>
                </a:solidFill>
                <a:latin typeface="Roboto"/>
                <a:hlinkClick r:id="rId2"/>
              </a:rPr>
              <a:t>tio</a:t>
            </a:r>
            <a:endParaRPr lang="en-US" b="0" i="0" dirty="0">
              <a:solidFill>
                <a:srgbClr val="22222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476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CC6E46E-7930-4769-8CC8-EA0A36F5EB28}" type="slidenum">
              <a:rPr lang="en-US" altLang="en-US" sz="1400"/>
              <a:pPr eaLnBrk="1" hangingPunct="1"/>
              <a:t>47</a:t>
            </a:fld>
            <a:endParaRPr lang="en-US" altLang="en-US" sz="140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497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Evidence for Evolution - Comparative Embryology</a:t>
            </a:r>
          </a:p>
        </p:txBody>
      </p:sp>
      <p:pic>
        <p:nvPicPr>
          <p:cNvPr id="80900" name="Picture 3" descr="FG16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7"/>
          <a:stretch>
            <a:fillRect/>
          </a:stretch>
        </p:blipFill>
        <p:spPr bwMode="auto">
          <a:xfrm>
            <a:off x="228600" y="457200"/>
            <a:ext cx="86868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4"/>
          <p:cNvSpPr txBox="1">
            <a:spLocks noChangeArrowheads="1"/>
          </p:cNvSpPr>
          <p:nvPr/>
        </p:nvSpPr>
        <p:spPr bwMode="auto">
          <a:xfrm>
            <a:off x="428625" y="5257800"/>
            <a:ext cx="871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tx2"/>
                </a:solidFill>
              </a:rPr>
              <a:t>Similarities In Embryonic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E95B286-6DCB-4DF5-96C8-B3C926D47144}" type="slidenum">
              <a:rPr lang="en-US" altLang="en-US" sz="1400"/>
              <a:pPr eaLnBrk="1" hangingPunct="1"/>
              <a:t>48</a:t>
            </a:fld>
            <a:endParaRPr lang="en-US" altLang="en-US" sz="1400"/>
          </a:p>
        </p:txBody>
      </p:sp>
      <p:pic>
        <p:nvPicPr>
          <p:cNvPr id="81923" name="Picture 2" descr="FG16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"/>
          <a:stretch>
            <a:fillRect/>
          </a:stretch>
        </p:blipFill>
        <p:spPr bwMode="auto">
          <a:xfrm>
            <a:off x="1143000" y="228600"/>
            <a:ext cx="6858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447800" y="6248400"/>
            <a:ext cx="6096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Similarities in DNA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CD69B19-CA7A-4E81-80EA-53771D0C11C8}" type="slidenum">
              <a:rPr lang="en-US" altLang="en-US" sz="1400"/>
              <a:pPr eaLnBrk="1" hangingPunct="1"/>
              <a:t>49</a:t>
            </a:fld>
            <a:endParaRPr lang="en-US" altLang="en-US" sz="1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352800" y="0"/>
            <a:ext cx="8839200" cy="6858000"/>
            <a:chOff x="192" y="0"/>
            <a:chExt cx="5568" cy="4320"/>
          </a:xfrm>
        </p:grpSpPr>
        <p:pic>
          <p:nvPicPr>
            <p:cNvPr id="82950" name="Picture 4" descr="22-12-InsecticideResist-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7"/>
            <a:stretch>
              <a:fillRect/>
            </a:stretch>
          </p:blipFill>
          <p:spPr bwMode="auto">
            <a:xfrm>
              <a:off x="2579" y="0"/>
              <a:ext cx="318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1" name="Text Box 5"/>
            <p:cNvSpPr txBox="1">
              <a:spLocks noChangeArrowheads="1"/>
            </p:cNvSpPr>
            <p:nvPr/>
          </p:nvSpPr>
          <p:spPr bwMode="auto">
            <a:xfrm>
              <a:off x="192" y="3572"/>
              <a:ext cx="2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6096000" y="838200"/>
            <a:ext cx="2667000" cy="4760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Evolution of pesticide resistance in response to selection</a:t>
            </a:r>
          </a:p>
          <a:p>
            <a:pPr>
              <a:spcBef>
                <a:spcPct val="50000"/>
              </a:spcBef>
              <a:defRPr/>
            </a:pP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D30BDF6-995F-4402-8D76-F0688C5556FE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Early Ideas On Earth’s Organisms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39624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CC3300"/>
                </a:solidFill>
              </a:rPr>
              <a:t>Linnaeus</a:t>
            </a:r>
            <a:r>
              <a:rPr lang="en-US" sz="2800" b="1" dirty="0" smtClean="0"/>
              <a:t> –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to group similar organisms and assign them </a:t>
            </a:r>
            <a:r>
              <a:rPr lang="en-US" sz="2800" b="1" dirty="0" smtClean="0">
                <a:solidFill>
                  <a:srgbClr val="CC3300"/>
                </a:solidFill>
              </a:rPr>
              <a:t>Latin</a:t>
            </a:r>
            <a:r>
              <a:rPr lang="en-US" sz="2800" b="1" dirty="0" smtClean="0"/>
              <a:t> names</a:t>
            </a:r>
          </a:p>
          <a:p>
            <a:pPr eaLnBrk="1" hangingPunct="1">
              <a:defRPr/>
            </a:pPr>
            <a:r>
              <a:rPr lang="en-US" sz="2800" b="1" dirty="0" smtClean="0"/>
              <a:t>Two word name </a:t>
            </a:r>
            <a:r>
              <a:rPr lang="en-US" sz="2800" b="1" dirty="0" smtClean="0">
                <a:solidFill>
                  <a:srgbClr val="CC3300"/>
                </a:solidFill>
              </a:rPr>
              <a:t>(Genus species)</a:t>
            </a:r>
          </a:p>
          <a:p>
            <a:pPr eaLnBrk="1" hangingPunct="1">
              <a:defRPr/>
            </a:pPr>
            <a:r>
              <a:rPr lang="en-US" sz="2800" b="1" dirty="0" smtClean="0"/>
              <a:t>Known as </a:t>
            </a:r>
            <a:r>
              <a:rPr lang="en-US" sz="2800" b="1" dirty="0" smtClean="0">
                <a:solidFill>
                  <a:srgbClr val="66FF33"/>
                </a:solidFill>
              </a:rPr>
              <a:t>Binomial nomenclature</a:t>
            </a:r>
            <a:r>
              <a:rPr lang="en-US" sz="2800" dirty="0" smtClean="0"/>
              <a:t> </a:t>
            </a:r>
          </a:p>
        </p:txBody>
      </p:sp>
      <p:pic>
        <p:nvPicPr>
          <p:cNvPr id="7173" name="Picture 4" descr="linna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971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B7E24A3-E816-43EB-8918-457B3E661AF2}" type="slidenum">
              <a:rPr lang="en-US" altLang="en-US" sz="1400"/>
              <a:pPr eaLnBrk="1" hangingPunct="1"/>
              <a:t>50</a:t>
            </a:fld>
            <a:endParaRPr lang="en-US" altLang="en-US" sz="1400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216025" y="90488"/>
            <a:ext cx="670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Evidence for Evolution – Evolution Observed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228600"/>
            <a:ext cx="7770813" cy="6075363"/>
            <a:chOff x="519" y="360"/>
            <a:chExt cx="4895" cy="3827"/>
          </a:xfrm>
        </p:grpSpPr>
        <p:pic>
          <p:nvPicPr>
            <p:cNvPr id="83974" name="Picture 4" descr="22-13-EvolOfDrugResisHIV-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66"/>
            <a:stretch>
              <a:fillRect/>
            </a:stretch>
          </p:blipFill>
          <p:spPr bwMode="auto">
            <a:xfrm>
              <a:off x="519" y="360"/>
              <a:ext cx="4722" cy="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5" name="Text Box 5"/>
            <p:cNvSpPr txBox="1">
              <a:spLocks noChangeArrowheads="1"/>
            </p:cNvSpPr>
            <p:nvPr/>
          </p:nvSpPr>
          <p:spPr bwMode="auto">
            <a:xfrm>
              <a:off x="1392" y="3860"/>
              <a:ext cx="402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chemeClr val="tx2"/>
                  </a:solidFill>
                </a:rPr>
                <a:t>Evolution of drug-resistance in HIV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E99D09F-C2CA-4C98-B34D-CDC38DE51D1D}" type="slidenum">
              <a:rPr lang="en-US" altLang="en-US" sz="1400"/>
              <a:pPr eaLnBrk="1" hangingPunct="1"/>
              <a:t>51</a:t>
            </a:fld>
            <a:endParaRPr lang="en-US" altLang="en-US" sz="1400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216025" y="90488"/>
            <a:ext cx="670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Evidence for Evolution – Evolution Observed</a:t>
            </a:r>
          </a:p>
        </p:txBody>
      </p:sp>
      <p:grpSp>
        <p:nvGrpSpPr>
          <p:cNvPr id="84996" name="Group 3"/>
          <p:cNvGrpSpPr>
            <a:grpSpLocks/>
          </p:cNvGrpSpPr>
          <p:nvPr/>
        </p:nvGrpSpPr>
        <p:grpSpPr bwMode="auto">
          <a:xfrm>
            <a:off x="685800" y="228600"/>
            <a:ext cx="8070850" cy="5486400"/>
            <a:chOff x="336" y="384"/>
            <a:chExt cx="5084" cy="3456"/>
          </a:xfrm>
        </p:grpSpPr>
        <p:pic>
          <p:nvPicPr>
            <p:cNvPr id="84999" name="Picture 4" descr="01-21-GuppyExperiment-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5084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0" name="Rectangle 5"/>
            <p:cNvSpPr>
              <a:spLocks noChangeArrowheads="1"/>
            </p:cNvSpPr>
            <p:nvPr/>
          </p:nvSpPr>
          <p:spPr bwMode="auto">
            <a:xfrm>
              <a:off x="3840" y="2400"/>
              <a:ext cx="1440" cy="12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228600" y="5867400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2"/>
                </a:solidFill>
              </a:rPr>
              <a:t>Selection against small guppies results in an increase in average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12/5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1219200"/>
            <a:ext cx="7772400" cy="4454525"/>
          </a:xfrm>
        </p:spPr>
        <p:txBody>
          <a:bodyPr/>
          <a:lstStyle/>
          <a:p>
            <a:r>
              <a:rPr lang="en-US" b="1" dirty="0" smtClean="0"/>
              <a:t>Free write- Do you think humans could ever evolve to a different species? What might be a driving factor?</a:t>
            </a:r>
          </a:p>
          <a:p>
            <a:endParaRPr lang="en-US" sz="2400" b="1" dirty="0">
              <a:effectLst/>
            </a:endParaRPr>
          </a:p>
          <a:p>
            <a:r>
              <a:rPr lang="en-US" sz="2400" dirty="0" smtClean="0">
                <a:effectLst/>
              </a:rPr>
              <a:t>B-5.5 </a:t>
            </a:r>
            <a:r>
              <a:rPr lang="en-US" sz="2400" dirty="0">
                <a:effectLst/>
              </a:rPr>
              <a:t>Exemplify scientific evidence in the fields of anatomy, embryology, biochemistry, and paleontology that underlies the theory of biological evolution. </a:t>
            </a:r>
          </a:p>
          <a:p>
            <a:r>
              <a:rPr lang="en-US" sz="2400" dirty="0">
                <a:effectLst/>
              </a:rPr>
              <a:t>B-5.6 Summarize ways that scientists use data from a variety of sources to investigate and critically analyze aspects of evolutionary theory.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3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6" y="0"/>
            <a:ext cx="7772400" cy="1219200"/>
          </a:xfrm>
        </p:spPr>
        <p:txBody>
          <a:bodyPr/>
          <a:lstStyle/>
          <a:p>
            <a:r>
              <a:rPr lang="en-US" dirty="0" err="1" smtClean="0"/>
              <a:t>zerbroid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642" y="990600"/>
            <a:ext cx="5939366" cy="4454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95642" y="5832901"/>
            <a:ext cx="706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Donkeys 62 chromosomes, zebras 46-52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317" y="1641475"/>
            <a:ext cx="5939366" cy="4454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37314AC-52FF-4DD2-835C-5EA01885B7FF}" type="slidenum">
              <a:rPr lang="en-US" altLang="en-US" sz="1400"/>
              <a:pPr eaLnBrk="1" hangingPunct="1"/>
              <a:t>55</a:t>
            </a:fld>
            <a:endParaRPr lang="en-US" altLang="en-US" sz="14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Darwin's Theory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b="1" dirty="0" smtClean="0"/>
              <a:t>Individual Organisms In Nature Differ From One Another. Some Of This Variation Is Inherited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b="1" dirty="0" smtClean="0"/>
              <a:t>Organisms In Nature Produce More Offspring Than Can Survive, And Many Of These Offspring Do Not Reproduce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DFBC05F-CA8B-4FDE-B7F8-356BEA457A55}" type="slidenum">
              <a:rPr lang="en-US" altLang="en-US" sz="1400"/>
              <a:pPr eaLnBrk="1" hangingPunct="1"/>
              <a:t>56</a:t>
            </a:fld>
            <a:endParaRPr lang="en-US" altLang="en-US" sz="14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Darwin's Theory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3"/>
              <a:defRPr/>
            </a:pPr>
            <a:r>
              <a:rPr lang="en-US" b="1" dirty="0" smtClean="0"/>
              <a:t>Because More Organisms Are Produced Than Can Survive, Members Of Each Species Must Compete For Limited Resources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3"/>
              <a:defRPr/>
            </a:pPr>
            <a:r>
              <a:rPr lang="en-US" b="1" dirty="0" smtClean="0"/>
              <a:t>Because Each Organism Is Unique, Each Has Different Advantages &amp; Disadvantages In The Struggle For Existence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A6FC1CB-85E5-48C2-B0EA-C5C1FFEBF7AA}" type="slidenum">
              <a:rPr lang="en-US" altLang="en-US" sz="1400"/>
              <a:pPr eaLnBrk="1" hangingPunct="1"/>
              <a:t>57</a:t>
            </a:fld>
            <a:endParaRPr lang="en-US" altLang="en-US" sz="14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Darwin's Theory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 startAt="5"/>
              <a:defRPr/>
            </a:pPr>
            <a:r>
              <a:rPr lang="en-US" sz="2800" b="1" dirty="0" smtClean="0"/>
              <a:t>Individuals Best Suited To Their Environment Survive &amp; Reproduce Successfully – Passing Their Traits To Their Offspring.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 startAt="5"/>
              <a:defRPr/>
            </a:pPr>
            <a:r>
              <a:rPr lang="en-US" sz="2800" b="1" dirty="0" smtClean="0"/>
              <a:t>Species Change Over Time. Over Long Periods, Natural Selection Causes Changes That May Eventually Lead To New Species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natural selection act directly on genes or on organisms?</a:t>
            </a:r>
          </a:p>
          <a:p>
            <a:endParaRPr lang="en-US" dirty="0"/>
          </a:p>
          <a:p>
            <a:r>
              <a:rPr lang="en-US" dirty="0" smtClean="0"/>
              <a:t>Population- group of organisms of same species that reproduce.</a:t>
            </a:r>
          </a:p>
          <a:p>
            <a:pPr lvl="1"/>
            <a:r>
              <a:rPr lang="en-US" dirty="0" smtClean="0"/>
              <a:t>Share a common gene pool. (allele frequency)</a:t>
            </a:r>
          </a:p>
          <a:p>
            <a:pPr lvl="1"/>
            <a:r>
              <a:rPr lang="en-US" dirty="0" smtClean="0"/>
              <a:t>Evolution involves changes in allele frequencies over time.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-21161"/>
            <a:ext cx="7772400" cy="1219200"/>
          </a:xfrm>
        </p:spPr>
        <p:txBody>
          <a:bodyPr/>
          <a:lstStyle/>
          <a:p>
            <a:r>
              <a:rPr lang="en-US" dirty="0" smtClean="0"/>
              <a:t>Patterns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351"/>
            <a:ext cx="7772400" cy="4454525"/>
          </a:xfrm>
        </p:spPr>
        <p:txBody>
          <a:bodyPr/>
          <a:lstStyle/>
          <a:p>
            <a:r>
              <a:rPr lang="en-US" dirty="0" smtClean="0"/>
              <a:t>Single gene traits- only one gene controls the phenotype. </a:t>
            </a:r>
          </a:p>
          <a:p>
            <a:pPr lvl="1"/>
            <a:r>
              <a:rPr lang="en-US" dirty="0" smtClean="0"/>
              <a:t>Natural selection leads to changes in allele frequency and phenotype frequencies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59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37274"/>
            <a:ext cx="7019925" cy="33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3EE5C97-E700-4479-B3FA-7FB604C57BFE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pic>
        <p:nvPicPr>
          <p:cNvPr id="17411" name="Picture 2" descr="22-x4-Lamar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7494"/>
          <a:stretch>
            <a:fillRect/>
          </a:stretch>
        </p:blipFill>
        <p:spPr bwMode="auto">
          <a:xfrm>
            <a:off x="5486400" y="1752600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Lamarck’s Theory of Evolution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41475"/>
            <a:ext cx="50292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CC3300"/>
                </a:solidFill>
              </a:rPr>
              <a:t>Jean-Baptiste Lamarck</a:t>
            </a:r>
            <a:r>
              <a:rPr lang="en-US" sz="2800" b="1" dirty="0" smtClean="0"/>
              <a:t>, 1809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One Of First Scientists To Understand That </a:t>
            </a:r>
            <a:r>
              <a:rPr lang="en-US" sz="2800" b="1" dirty="0" smtClean="0">
                <a:solidFill>
                  <a:srgbClr val="66FF33"/>
                </a:solidFill>
              </a:rPr>
              <a:t>Change Occurs Over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Stated that Changes Are Adaptations To Environment </a:t>
            </a:r>
            <a:r>
              <a:rPr lang="en-US" sz="2800" b="1" dirty="0" smtClean="0">
                <a:solidFill>
                  <a:srgbClr val="CC3300"/>
                </a:solidFill>
              </a:rPr>
              <a:t>acquired in an organism’s lifetime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Said acquired changes were passed to 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Polygenic traits- Range of traits – bell curve of phenotypes.</a:t>
            </a:r>
          </a:p>
          <a:p>
            <a:pPr lvl="1"/>
            <a:r>
              <a:rPr lang="en-US" dirty="0" smtClean="0"/>
              <a:t>Natural selection can affect their fitness and cause three different types of selection.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5" y="4105275"/>
            <a:ext cx="737917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89" y="-228600"/>
            <a:ext cx="7772400" cy="1219200"/>
          </a:xfrm>
        </p:spPr>
        <p:txBody>
          <a:bodyPr/>
          <a:lstStyle/>
          <a:p>
            <a:r>
              <a:rPr lang="en-US" dirty="0" smtClean="0"/>
              <a:t>Types of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82543"/>
            <a:ext cx="9144000" cy="59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31862"/>
            <a:ext cx="7772400" cy="4454525"/>
          </a:xfrm>
        </p:spPr>
        <p:txBody>
          <a:bodyPr/>
          <a:lstStyle/>
          <a:p>
            <a:r>
              <a:rPr lang="en-US" dirty="0" smtClean="0"/>
              <a:t>Directional- One end is more fit- shift of bell curve- still range of phenotypes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79313"/>
            <a:ext cx="7315200" cy="39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31862"/>
            <a:ext cx="7772400" cy="4454525"/>
          </a:xfrm>
        </p:spPr>
        <p:txBody>
          <a:bodyPr/>
          <a:lstStyle/>
          <a:p>
            <a:r>
              <a:rPr lang="en-US" dirty="0" smtClean="0"/>
              <a:t>Stabilizing- Individuals near center have highest fitness. Curve narrows.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1" y="2667000"/>
            <a:ext cx="879196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31862"/>
            <a:ext cx="7772400" cy="4454525"/>
          </a:xfrm>
        </p:spPr>
        <p:txBody>
          <a:bodyPr/>
          <a:lstStyle/>
          <a:p>
            <a:r>
              <a:rPr lang="en-US" dirty="0" smtClean="0"/>
              <a:t>Disruptive-Individuals at either end have higher fitness. Increases diversity.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04" y="2771775"/>
            <a:ext cx="5710391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54525"/>
          </a:xfrm>
        </p:spPr>
        <p:txBody>
          <a:bodyPr/>
          <a:lstStyle/>
          <a:p>
            <a:r>
              <a:rPr lang="en-US" dirty="0" smtClean="0"/>
              <a:t>Random Change in allele frequency.</a:t>
            </a:r>
          </a:p>
          <a:p>
            <a:pPr lvl="1"/>
            <a:r>
              <a:rPr lang="en-US" dirty="0" smtClean="0"/>
              <a:t>Natural selection is not the only thing that can change allele frequency.</a:t>
            </a:r>
          </a:p>
          <a:p>
            <a:pPr lvl="2"/>
            <a:r>
              <a:rPr lang="en-US" dirty="0" smtClean="0"/>
              <a:t>In smaller populations, an individual with a particular allele may produce more offspring than others, increasing the frequency. </a:t>
            </a:r>
          </a:p>
          <a:p>
            <a:pPr lvl="3"/>
            <a:r>
              <a:rPr lang="en-US" b="1" dirty="0" smtClean="0"/>
              <a:t>Decreases genetic diversity</a:t>
            </a:r>
          </a:p>
          <a:p>
            <a:pPr lvl="3"/>
            <a:endParaRPr lang="en-US" b="1" u="sng" dirty="0" smtClean="0"/>
          </a:p>
          <a:p>
            <a:pPr lvl="2"/>
            <a:r>
              <a:rPr lang="en-US" b="1" u="sng" dirty="0" smtClean="0"/>
              <a:t>Founder effect and genetic bottleneck.</a:t>
            </a:r>
            <a:endParaRPr lang="en-US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7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/>
              <a:t>disaster can kill a large percent of the population, which could randomly change the allele frequencies. </a:t>
            </a:r>
            <a:endParaRPr lang="en-US" dirty="0" smtClean="0"/>
          </a:p>
          <a:p>
            <a:pPr lvl="1"/>
            <a:r>
              <a:rPr lang="en-US" dirty="0" smtClean="0"/>
              <a:t>Can decrease diversity.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75" y="4292346"/>
            <a:ext cx="4267200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a few individuals inhabit a new habitat.</a:t>
            </a:r>
          </a:p>
          <a:p>
            <a:pPr lvl="1"/>
            <a:r>
              <a:rPr lang="en-US" dirty="0" smtClean="0"/>
              <a:t>May have an allele frequency much different than main population that they came from.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Ex. Amish populations in US</a:t>
            </a:r>
          </a:p>
          <a:p>
            <a:pPr lvl="2"/>
            <a:r>
              <a:rPr lang="en-US" dirty="0" smtClean="0"/>
              <a:t>Marry within population and have come from a small subgroup. </a:t>
            </a:r>
          </a:p>
          <a:p>
            <a:pPr lvl="3"/>
            <a:r>
              <a:rPr lang="en-US" dirty="0" smtClean="0"/>
              <a:t>Certain genetic diseases are more common than normal groups- polydactyly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8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 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Allele frequencies in a population should remain constant unless one or more factors causes the frequency to change.</a:t>
            </a:r>
          </a:p>
          <a:p>
            <a:pPr lvl="1"/>
            <a:r>
              <a:rPr lang="en-US" dirty="0" smtClean="0"/>
              <a:t>Like a Punnett square, but for populations.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9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 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of AA + Aa + aa = 100%</a:t>
            </a:r>
          </a:p>
          <a:p>
            <a:pPr lvl="1"/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+2pq + q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Frequency of A + a = 100</a:t>
            </a:r>
          </a:p>
          <a:p>
            <a:endParaRPr lang="en-US" dirty="0"/>
          </a:p>
          <a:p>
            <a:r>
              <a:rPr lang="en-US" dirty="0" smtClean="0"/>
              <a:t>If phenotype frequencies are not as predicted, evolution is happening.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0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34FC0BC-4648-48E0-8755-230E48AA68F5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Lamarck’s Theory of Evolution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514600"/>
            <a:ext cx="38862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If a body part were used, it got stronger</a:t>
            </a:r>
          </a:p>
          <a:p>
            <a:pPr eaLnBrk="1" hangingPunct="1">
              <a:defRPr/>
            </a:pPr>
            <a:r>
              <a:rPr lang="en-US" b="1" dirty="0" smtClean="0"/>
              <a:t>If body part NOT used, it deteriorated</a:t>
            </a:r>
          </a:p>
        </p:txBody>
      </p:sp>
      <p:pic>
        <p:nvPicPr>
          <p:cNvPr id="18437" name="Picture 4" descr="giraffene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191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 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genetic condition is controlled by two alleles, S and s which follow simple dominance. The condition only affects homozygous recessive individuals. The population is 10,000 and there are 36 individuals who have the disease. Use the HWE to find:</a:t>
            </a:r>
          </a:p>
          <a:p>
            <a:pPr lvl="1"/>
            <a:r>
              <a:rPr lang="en-US" dirty="0" smtClean="0"/>
              <a:t>A: </a:t>
            </a:r>
            <a:r>
              <a:rPr lang="en-US" dirty="0" err="1" smtClean="0"/>
              <a:t>Freq</a:t>
            </a:r>
            <a:r>
              <a:rPr lang="en-US" dirty="0" smtClean="0"/>
              <a:t> of S and s allele.</a:t>
            </a:r>
            <a:br>
              <a:rPr lang="en-US" dirty="0" smtClean="0"/>
            </a:br>
            <a:r>
              <a:rPr lang="en-US" dirty="0" smtClean="0"/>
              <a:t>B: </a:t>
            </a:r>
            <a:r>
              <a:rPr lang="en-US" dirty="0" err="1" smtClean="0"/>
              <a:t>Freq</a:t>
            </a:r>
            <a:r>
              <a:rPr lang="en-US" dirty="0" smtClean="0"/>
              <a:t> of SS, </a:t>
            </a:r>
            <a:r>
              <a:rPr lang="en-US" dirty="0" err="1" smtClean="0"/>
              <a:t>Ss</a:t>
            </a:r>
            <a:r>
              <a:rPr lang="en-US" dirty="0" smtClean="0"/>
              <a:t>, and ss.</a:t>
            </a:r>
          </a:p>
          <a:p>
            <a:pPr lvl="1"/>
            <a:r>
              <a:rPr lang="en-US" dirty="0" smtClean="0"/>
              <a:t>C: Carriers of disease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6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 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3368"/>
            <a:ext cx="7772400" cy="4454525"/>
          </a:xfrm>
        </p:spPr>
        <p:txBody>
          <a:bodyPr/>
          <a:lstStyle/>
          <a:p>
            <a:r>
              <a:rPr lang="en-US" dirty="0" smtClean="0"/>
              <a:t>Predicts 5 things can disturb genetic equilibrium and cause evolution</a:t>
            </a:r>
          </a:p>
          <a:p>
            <a:pPr lvl="1"/>
            <a:r>
              <a:rPr lang="en-US" dirty="0" smtClean="0"/>
              <a:t>Nonrandom mating- “sexual selection” – pick mates based on heritable traits such as size, strength, coloration.</a:t>
            </a:r>
          </a:p>
          <a:p>
            <a:pPr lvl="1"/>
            <a:r>
              <a:rPr lang="en-US" dirty="0" smtClean="0"/>
              <a:t>Small population size</a:t>
            </a:r>
          </a:p>
          <a:p>
            <a:pPr lvl="1"/>
            <a:r>
              <a:rPr lang="en-US" dirty="0" smtClean="0"/>
              <a:t>Immigration/</a:t>
            </a:r>
            <a:r>
              <a:rPr lang="en-US" dirty="0" err="1" smtClean="0"/>
              <a:t>Emmigration</a:t>
            </a:r>
            <a:r>
              <a:rPr lang="en-US" dirty="0" smtClean="0"/>
              <a:t> “gene flow”</a:t>
            </a:r>
          </a:p>
          <a:p>
            <a:pPr lvl="1"/>
            <a:r>
              <a:rPr lang="en-US" dirty="0" smtClean="0"/>
              <a:t>Mutations- can introduce new beneficial traits</a:t>
            </a:r>
          </a:p>
          <a:p>
            <a:pPr lvl="1"/>
            <a:r>
              <a:rPr lang="en-US" dirty="0" smtClean="0"/>
              <a:t>Natural Selection- if different genotypes have different fitness.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35461"/>
            <a:ext cx="1905000" cy="457200"/>
          </a:xfrm>
        </p:spPr>
        <p:txBody>
          <a:bodyPr/>
          <a:lstStyle/>
          <a:p>
            <a:fld id="{DC0FF5D2-96B0-4880-AB32-8668696D1ABE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1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Species= population or group of populations that can interbreed and produce fertile offspring. </a:t>
            </a:r>
          </a:p>
          <a:p>
            <a:endParaRPr lang="en-US" dirty="0"/>
          </a:p>
          <a:p>
            <a:r>
              <a:rPr lang="en-US" dirty="0" smtClean="0"/>
              <a:t>Reproductive isolationism – changes in gene pool can no longer spread together.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7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Reproductive Isolationism</a:t>
            </a:r>
            <a:br>
              <a:rPr lang="en-US" dirty="0" smtClean="0"/>
            </a:br>
            <a:r>
              <a:rPr lang="en-US" dirty="0" smtClean="0"/>
              <a:t>Prezygotic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Behavioral- two populations of a species develop different courtship rituals or behaviors. </a:t>
            </a:r>
          </a:p>
          <a:p>
            <a:pPr lvl="1"/>
            <a:r>
              <a:rPr lang="en-US" dirty="0" smtClean="0"/>
              <a:t>Ex. Birds</a:t>
            </a:r>
          </a:p>
          <a:p>
            <a:r>
              <a:rPr lang="en-US" dirty="0" smtClean="0"/>
              <a:t>Geographical- may separate species completely. Grand canyon squirrels</a:t>
            </a:r>
          </a:p>
          <a:p>
            <a:r>
              <a:rPr lang="en-US" dirty="0" smtClean="0"/>
              <a:t>Temporal- species reproduce at different times of year. </a:t>
            </a:r>
          </a:p>
          <a:p>
            <a:pPr lvl="1"/>
            <a:r>
              <a:rPr lang="en-US" dirty="0" smtClean="0"/>
              <a:t>Ex. Orchids in rain forest, only one day to pollinate. / trout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1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Reproductive Isolationism</a:t>
            </a:r>
            <a:br>
              <a:rPr lang="en-US" dirty="0" smtClean="0"/>
            </a:br>
            <a:r>
              <a:rPr lang="en-US" dirty="0" smtClean="0"/>
              <a:t>Postzygotic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sterility- Survives, but cannot reproduce</a:t>
            </a:r>
          </a:p>
          <a:p>
            <a:r>
              <a:rPr lang="en-US" dirty="0" smtClean="0"/>
              <a:t>Hybrid </a:t>
            </a:r>
            <a:r>
              <a:rPr lang="en-US" dirty="0" err="1" smtClean="0"/>
              <a:t>inviability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28800" y="2362200"/>
            <a:ext cx="1905000" cy="457200"/>
          </a:xfrm>
        </p:spPr>
        <p:txBody>
          <a:bodyPr/>
          <a:lstStyle/>
          <a:p>
            <a:fld id="{DC0FF5D2-96B0-4880-AB32-8668696D1ABE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Behavioral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populations that are capable of interbreeding but develop different courtship rituals or behaviors.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www.youtube.com/watch?v=bbLpZn4B7b0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2745544"/>
            <a:ext cx="7772400" cy="1219200"/>
          </a:xfrm>
        </p:spPr>
        <p:txBody>
          <a:bodyPr/>
          <a:lstStyle/>
          <a:p>
            <a:r>
              <a:rPr lang="en-US" dirty="0" smtClean="0"/>
              <a:t>3. Geographic</a:t>
            </a:r>
            <a:br>
              <a:rPr lang="en-US" dirty="0" smtClean="0"/>
            </a:br>
            <a:r>
              <a:rPr lang="en-US" dirty="0" smtClean="0"/>
              <a:t> Isolation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76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204713"/>
            <a:ext cx="4838700" cy="63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Temporal Isolation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21" y="1975644"/>
            <a:ext cx="8390758" cy="38020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0"/>
            <a:ext cx="7772400" cy="1219200"/>
          </a:xfrm>
        </p:spPr>
        <p:txBody>
          <a:bodyPr/>
          <a:lstStyle/>
          <a:p>
            <a:r>
              <a:rPr lang="en-US" dirty="0" smtClean="0"/>
              <a:t>6 Patterns of speciation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78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89" y="1146008"/>
            <a:ext cx="7615989" cy="57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0"/>
            <a:ext cx="7772400" cy="1219200"/>
          </a:xfrm>
        </p:spPr>
        <p:txBody>
          <a:bodyPr/>
          <a:lstStyle/>
          <a:p>
            <a:r>
              <a:rPr lang="en-US" dirty="0" smtClean="0"/>
              <a:t>6 Patterns of speciation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79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Divergent evolution- species that were once similar become increasingly different from each other.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As they adapt </a:t>
            </a:r>
          </a:p>
          <a:p>
            <a:pPr marL="457200" lvl="1" indent="0">
              <a:buNone/>
            </a:pPr>
            <a:r>
              <a:rPr lang="en-US" dirty="0" smtClean="0"/>
              <a:t>to different </a:t>
            </a:r>
          </a:p>
          <a:p>
            <a:pPr marL="457200" lvl="1" indent="0">
              <a:buNone/>
            </a:pPr>
            <a:r>
              <a:rPr lang="en-US" dirty="0" smtClean="0"/>
              <a:t>environments.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3286125"/>
            <a:ext cx="4286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91C9FC1-F7CE-4E96-A69B-5741F64FD0CE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Lamarck’s Theory of Evolution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400" b="1" dirty="0" smtClean="0">
                <a:solidFill>
                  <a:srgbClr val="CC3300"/>
                </a:solidFill>
              </a:rPr>
              <a:t>Inheritance of Acquired Characteristics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Proposed That By Selective Use Or Disuse Of Organs, Organisms Acquired Or Lost Certain Traits During Their Lifetime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These </a:t>
            </a:r>
            <a:r>
              <a:rPr lang="en-US" b="1" dirty="0" smtClean="0">
                <a:solidFill>
                  <a:schemeClr val="tx2"/>
                </a:solidFill>
              </a:rPr>
              <a:t>Traits Could Then Be Passed On To Their Offspring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Over Time This Led To </a:t>
            </a:r>
            <a:r>
              <a:rPr lang="en-US" b="1" dirty="0" smtClean="0">
                <a:solidFill>
                  <a:srgbClr val="66FF33"/>
                </a:solidFill>
              </a:rPr>
              <a:t>New Species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0"/>
            <a:ext cx="7772400" cy="1219200"/>
          </a:xfrm>
        </p:spPr>
        <p:txBody>
          <a:bodyPr/>
          <a:lstStyle/>
          <a:p>
            <a:r>
              <a:rPr lang="en-US" dirty="0" smtClean="0"/>
              <a:t>6 Patterns of speciation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80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Convergent evolution- species that do not share common ancestor, but evolve similar characteristics.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77911" cy="3437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12" y="3657600"/>
            <a:ext cx="4574110" cy="30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0"/>
            <a:ext cx="7772400" cy="1219200"/>
          </a:xfrm>
        </p:spPr>
        <p:txBody>
          <a:bodyPr/>
          <a:lstStyle/>
          <a:p>
            <a:r>
              <a:rPr lang="en-US" dirty="0" smtClean="0"/>
              <a:t>6 Patterns of speciation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81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Coevolution- two or more species living in same environment evolve with each other.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29000"/>
            <a:ext cx="7449551" cy="32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47" y="136107"/>
            <a:ext cx="7772400" cy="1219200"/>
          </a:xfrm>
        </p:spPr>
        <p:txBody>
          <a:bodyPr/>
          <a:lstStyle/>
          <a:p>
            <a:r>
              <a:rPr lang="en-US" dirty="0" smtClean="0"/>
              <a:t>Newt and snake coevolution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82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75" y="1319212"/>
            <a:ext cx="7174049" cy="55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-32460"/>
            <a:ext cx="7772400" cy="1219200"/>
          </a:xfrm>
        </p:spPr>
        <p:txBody>
          <a:bodyPr/>
          <a:lstStyle/>
          <a:p>
            <a:r>
              <a:rPr lang="en-US" dirty="0" smtClean="0"/>
              <a:t>6 Patterns of speciation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83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0" y="1018380"/>
            <a:ext cx="7772400" cy="4454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Extinction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2" y="4037098"/>
            <a:ext cx="3899976" cy="2796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614" y="3868737"/>
            <a:ext cx="5286375" cy="2905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673" y="732004"/>
            <a:ext cx="281529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Polyploidy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Meiosis disorders that can result in 2n gametes instead of n. zygote is 4n = new species</a:t>
            </a:r>
          </a:p>
          <a:p>
            <a:pPr lvl="1"/>
            <a:r>
              <a:rPr lang="en-US" dirty="0" smtClean="0"/>
              <a:t>Mostly plants</a:t>
            </a:r>
          </a:p>
          <a:p>
            <a:pPr lvl="1"/>
            <a:r>
              <a:rPr lang="en-US" dirty="0" smtClean="0"/>
              <a:t>Results in sterility.</a:t>
            </a:r>
          </a:p>
          <a:p>
            <a:pPr lvl="2"/>
            <a:r>
              <a:rPr lang="en-US" dirty="0" smtClean="0"/>
              <a:t>BANANA, WATERMELON= 3N</a:t>
            </a:r>
          </a:p>
          <a:p>
            <a:pPr lvl="2"/>
            <a:r>
              <a:rPr lang="en-US" dirty="0" smtClean="0"/>
              <a:t>Strawberry, sugar cane = 8n</a:t>
            </a:r>
          </a:p>
          <a:p>
            <a:pPr lvl="2"/>
            <a:r>
              <a:rPr lang="en-US" dirty="0" smtClean="0"/>
              <a:t>Apples, potatoes, 4n 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F5D2-96B0-4880-AB32-8668696D1ABE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0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6B09180-2F12-4C13-81C6-E1BF450B6642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1509" name="Picture 4" descr="giraffe_la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6688</TotalTime>
  <Words>2252</Words>
  <Application>Microsoft Office PowerPoint</Application>
  <PresentationFormat>On-screen Show (4:3)</PresentationFormat>
  <Paragraphs>419</Paragraphs>
  <Slides>84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Comic Sans MS</vt:lpstr>
      <vt:lpstr>Roboto</vt:lpstr>
      <vt:lpstr>Times New Roman</vt:lpstr>
      <vt:lpstr>Wingdings</vt:lpstr>
      <vt:lpstr>Blue Diagonal</vt:lpstr>
      <vt:lpstr>Bell Work 12/2 </vt:lpstr>
      <vt:lpstr>True / False</vt:lpstr>
      <vt:lpstr>Early Ideas On Earth’s Organisms</vt:lpstr>
      <vt:lpstr>Thomas Malthus</vt:lpstr>
      <vt:lpstr>Early Ideas On Earth’s Organisms</vt:lpstr>
      <vt:lpstr>Lamarck’s Theory of Evolution</vt:lpstr>
      <vt:lpstr>Lamarck’s Theory of Evolution</vt:lpstr>
      <vt:lpstr>Lamarck’s Theory of Evolution</vt:lpstr>
      <vt:lpstr>PowerPoint Presentation</vt:lpstr>
      <vt:lpstr>Lamarck’s Theory of Evolution</vt:lpstr>
      <vt:lpstr>Lamarck’s Mistakes</vt:lpstr>
      <vt:lpstr>Charles Darwin the Naturalist</vt:lpstr>
      <vt:lpstr>Voyage of the Beagle</vt:lpstr>
      <vt:lpstr>The Galapagos Islands</vt:lpstr>
      <vt:lpstr>PowerPoint Presentation</vt:lpstr>
      <vt:lpstr>The Galapagos Islands</vt:lpstr>
      <vt:lpstr>Darwin’s Observations</vt:lpstr>
      <vt:lpstr>Darwin’s Observations</vt:lpstr>
      <vt:lpstr>Darwin’s Observations</vt:lpstr>
      <vt:lpstr>PowerPoint Presentation</vt:lpstr>
      <vt:lpstr>Definition</vt:lpstr>
      <vt:lpstr>Darwin’s Conclusion</vt:lpstr>
      <vt:lpstr>Darwin’s Observations</vt:lpstr>
      <vt:lpstr>Darwin’s Conclusion</vt:lpstr>
      <vt:lpstr>Bell Work 12/1 </vt:lpstr>
      <vt:lpstr>PowerPoint Presentation</vt:lpstr>
      <vt:lpstr>Common Descent with Modification</vt:lpstr>
      <vt:lpstr>Descent With Modification</vt:lpstr>
      <vt:lpstr>Descent With Modification</vt:lpstr>
      <vt:lpstr>Publication of “On The Origin of Species”</vt:lpstr>
      <vt:lpstr>Natural Variation and Artificial Selection</vt:lpstr>
      <vt:lpstr>PowerPoint Presentation</vt:lpstr>
      <vt:lpstr>Survival of the Fittest</vt:lpstr>
      <vt:lpstr>Survival of the Fittest</vt:lpstr>
      <vt:lpstr>Major Problem in Darwin’s Theory</vt:lpstr>
      <vt:lpstr>PowerPoint Presentation</vt:lpstr>
      <vt:lpstr>PowerPoint Presentation</vt:lpstr>
      <vt:lpstr>Homologous Body Structures</vt:lpstr>
      <vt:lpstr>Homologous Body Structures</vt:lpstr>
      <vt:lpstr>Analogous Structures</vt:lpstr>
      <vt:lpstr>Vestigial Organs</vt:lpstr>
      <vt:lpstr>Plica  Semilunaris</vt:lpstr>
      <vt:lpstr>Palmarus longus</vt:lpstr>
      <vt:lpstr>Human Fetus – 5 weeks</vt:lpstr>
      <vt:lpstr>Fossil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Bell Work 12/5 </vt:lpstr>
      <vt:lpstr>zerbroid</vt:lpstr>
      <vt:lpstr>Liger</vt:lpstr>
      <vt:lpstr>Darwin's Theory</vt:lpstr>
      <vt:lpstr>Darwin's Theory</vt:lpstr>
      <vt:lpstr>Darwin's Theory</vt:lpstr>
      <vt:lpstr>Patterns of evolution</vt:lpstr>
      <vt:lpstr>Patterns of evolution</vt:lpstr>
      <vt:lpstr>Patterns of evolution</vt:lpstr>
      <vt:lpstr>Types of selection</vt:lpstr>
      <vt:lpstr>PowerPoint Presentation</vt:lpstr>
      <vt:lpstr>PowerPoint Presentation</vt:lpstr>
      <vt:lpstr>PowerPoint Presentation</vt:lpstr>
      <vt:lpstr>Genetic Drift</vt:lpstr>
      <vt:lpstr>Genetic Bottleneck</vt:lpstr>
      <vt:lpstr>Founder Effect</vt:lpstr>
      <vt:lpstr>Hardy Weinberg Principle</vt:lpstr>
      <vt:lpstr>Hardy Weinberg Principle</vt:lpstr>
      <vt:lpstr>Hardy Weinberg Principle</vt:lpstr>
      <vt:lpstr>Hardy Weinberg Principle</vt:lpstr>
      <vt:lpstr>Speciation</vt:lpstr>
      <vt:lpstr>1. Reproductive Isolationism Prezygotic</vt:lpstr>
      <vt:lpstr>1. Reproductive Isolationism Postzygotic</vt:lpstr>
      <vt:lpstr>2. Behavioral Isolation</vt:lpstr>
      <vt:lpstr>3. Geographic  Isolation</vt:lpstr>
      <vt:lpstr>4. Temporal Isolation</vt:lpstr>
      <vt:lpstr>6 Patterns of speciation</vt:lpstr>
      <vt:lpstr>6 Patterns of speciation</vt:lpstr>
      <vt:lpstr>6 Patterns of speciation</vt:lpstr>
      <vt:lpstr>6 Patterns of speciation</vt:lpstr>
      <vt:lpstr>Newt and snake coevolution</vt:lpstr>
      <vt:lpstr>6 Patterns of speciation</vt:lpstr>
      <vt:lpstr>Polyploidy</vt:lpstr>
    </vt:vector>
  </TitlesOfParts>
  <Company>Kelso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15-1 The Puzzle of Life’s Diversity</dc:title>
  <dc:creator>Cheryl Massengale</dc:creator>
  <cp:lastModifiedBy>Timothy Wanninger</cp:lastModifiedBy>
  <cp:revision>105</cp:revision>
  <cp:lastPrinted>1601-01-01T00:00:00Z</cp:lastPrinted>
  <dcterms:created xsi:type="dcterms:W3CDTF">2002-04-09T04:19:25Z</dcterms:created>
  <dcterms:modified xsi:type="dcterms:W3CDTF">2016-12-07T17:10:39Z</dcterms:modified>
</cp:coreProperties>
</file>