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0"/>
  </p:notesMasterIdLst>
  <p:sldIdLst>
    <p:sldId id="256" r:id="rId4"/>
    <p:sldId id="257" r:id="rId5"/>
    <p:sldId id="273" r:id="rId6"/>
    <p:sldId id="259" r:id="rId7"/>
    <p:sldId id="329" r:id="rId8"/>
    <p:sldId id="330" r:id="rId9"/>
    <p:sldId id="331" r:id="rId10"/>
    <p:sldId id="332" r:id="rId11"/>
    <p:sldId id="324" r:id="rId12"/>
    <p:sldId id="266" r:id="rId13"/>
    <p:sldId id="312" r:id="rId14"/>
    <p:sldId id="313" r:id="rId15"/>
    <p:sldId id="317" r:id="rId16"/>
    <p:sldId id="276" r:id="rId17"/>
    <p:sldId id="294" r:id="rId18"/>
    <p:sldId id="278" r:id="rId19"/>
    <p:sldId id="298" r:id="rId20"/>
    <p:sldId id="279" r:id="rId21"/>
    <p:sldId id="280" r:id="rId22"/>
    <p:sldId id="326" r:id="rId23"/>
    <p:sldId id="281" r:id="rId24"/>
    <p:sldId id="282" r:id="rId25"/>
    <p:sldId id="295" r:id="rId26"/>
    <p:sldId id="284" r:id="rId27"/>
    <p:sldId id="297" r:id="rId28"/>
    <p:sldId id="299" r:id="rId29"/>
    <p:sldId id="341" r:id="rId30"/>
    <p:sldId id="342" r:id="rId31"/>
    <p:sldId id="296" r:id="rId32"/>
    <p:sldId id="318" r:id="rId33"/>
    <p:sldId id="320" r:id="rId34"/>
    <p:sldId id="292" r:id="rId35"/>
    <p:sldId id="352" r:id="rId36"/>
    <p:sldId id="291" r:id="rId37"/>
    <p:sldId id="269" r:id="rId38"/>
    <p:sldId id="333" r:id="rId39"/>
    <p:sldId id="350" r:id="rId40"/>
    <p:sldId id="351" r:id="rId41"/>
    <p:sldId id="270" r:id="rId42"/>
    <p:sldId id="271" r:id="rId43"/>
    <p:sldId id="346" r:id="rId44"/>
    <p:sldId id="353" r:id="rId45"/>
    <p:sldId id="354" r:id="rId46"/>
    <p:sldId id="355" r:id="rId47"/>
    <p:sldId id="356" r:id="rId48"/>
    <p:sldId id="357" r:id="rId49"/>
    <p:sldId id="358" r:id="rId50"/>
    <p:sldId id="359" r:id="rId51"/>
    <p:sldId id="360" r:id="rId52"/>
    <p:sldId id="361" r:id="rId53"/>
    <p:sldId id="362" r:id="rId54"/>
    <p:sldId id="363" r:id="rId55"/>
    <p:sldId id="311"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00"/>
    <a:srgbClr val="CC0000"/>
    <a:srgbClr val="FF9900"/>
    <a:srgbClr val="CC3399"/>
    <a:srgbClr val="0033CC"/>
    <a:srgbClr val="FF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4664"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573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ED3CAD9-2120-403A-B4AF-C91C751F3A29}" type="slidenum">
              <a:rPr lang="en-US" altLang="en-US"/>
              <a:pPr/>
              <a:t>‹#›</a:t>
            </a:fld>
            <a:endParaRPr lang="en-US" altLang="en-US"/>
          </a:p>
        </p:txBody>
      </p:sp>
    </p:spTree>
    <p:extLst>
      <p:ext uri="{BB962C8B-B14F-4D97-AF65-F5344CB8AC3E}">
        <p14:creationId xmlns:p14="http://schemas.microsoft.com/office/powerpoint/2010/main" val="3254576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83C5D4-D90D-4F68-A258-CA3BAB890C23}" type="slidenum">
              <a:rPr lang="en-US" altLang="en-US" sz="1200"/>
              <a:pPr eaLnBrk="1" hangingPunct="1"/>
              <a:t>1</a:t>
            </a:fld>
            <a:endParaRPr lang="en-US" alt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846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4189D1-2E99-480C-80E1-4AB20681FEB8}" type="slidenum">
              <a:rPr lang="en-US" altLang="en-US" sz="1200"/>
              <a:pPr eaLnBrk="1" hangingPunct="1"/>
              <a:t>10</a:t>
            </a:fld>
            <a:endParaRPr lang="en-US" altLang="en-US"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Although several species may share a habitat they each have their own niche.  A niche is a very narrow range where a species fits within a habitat. </a:t>
            </a:r>
          </a:p>
        </p:txBody>
      </p:sp>
    </p:spTree>
    <p:extLst>
      <p:ext uri="{BB962C8B-B14F-4D97-AF65-F5344CB8AC3E}">
        <p14:creationId xmlns:p14="http://schemas.microsoft.com/office/powerpoint/2010/main" val="247022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333E61-6D92-481F-B4AD-5FA0E6A5A285}" type="slidenum">
              <a:rPr lang="en-US" altLang="en-US" sz="1200"/>
              <a:pPr eaLnBrk="1" hangingPunct="1"/>
              <a:t>11</a:t>
            </a:fld>
            <a:endParaRPr lang="en-US" altLang="en-US" sz="1200"/>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Although several species may share a habitat they each have their own niche.  A niche is a very narrow range where a species fits within a habitat. </a:t>
            </a:r>
          </a:p>
        </p:txBody>
      </p:sp>
    </p:spTree>
    <p:extLst>
      <p:ext uri="{BB962C8B-B14F-4D97-AF65-F5344CB8AC3E}">
        <p14:creationId xmlns:p14="http://schemas.microsoft.com/office/powerpoint/2010/main" val="3145356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25F4438-0C7C-410E-B872-F33551AB19AE}" type="slidenum">
              <a:rPr lang="en-US" altLang="en-US" sz="1200"/>
              <a:pPr eaLnBrk="1" hangingPunct="1"/>
              <a:t>12</a:t>
            </a:fld>
            <a:endParaRPr lang="en-US" altLang="en-US" sz="1200"/>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Although several species may share a habitat they each have their own niche.  A niche is a very narrow range where a species fits within a habitat. </a:t>
            </a:r>
          </a:p>
        </p:txBody>
      </p:sp>
    </p:spTree>
    <p:extLst>
      <p:ext uri="{BB962C8B-B14F-4D97-AF65-F5344CB8AC3E}">
        <p14:creationId xmlns:p14="http://schemas.microsoft.com/office/powerpoint/2010/main" val="1822928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C762459-7E3A-439A-9A46-FEA67AA5B1CD}" type="slidenum">
              <a:rPr lang="en-US" altLang="en-US" sz="1200"/>
              <a:pPr eaLnBrk="1" hangingPunct="1"/>
              <a:t>13</a:t>
            </a:fld>
            <a:endParaRPr lang="en-US" altLang="en-US" sz="1200"/>
          </a:p>
        </p:txBody>
      </p:sp>
      <p:sp>
        <p:nvSpPr>
          <p:cNvPr id="70659" name="Rectangle 2"/>
          <p:cNvSpPr>
            <a:spLocks noChangeArrowheads="1" noTextEdit="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How do they trap the sun’s energy?  Through what process? What is that process similar to in animal cells?  </a:t>
            </a:r>
          </a:p>
        </p:txBody>
      </p:sp>
    </p:spTree>
    <p:extLst>
      <p:ext uri="{BB962C8B-B14F-4D97-AF65-F5344CB8AC3E}">
        <p14:creationId xmlns:p14="http://schemas.microsoft.com/office/powerpoint/2010/main" val="337474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01CC33F-7A30-40ED-81C7-EAF2327DA507}" type="slidenum">
              <a:rPr lang="en-US" altLang="en-US" sz="1200"/>
              <a:pPr eaLnBrk="1" hangingPunct="1"/>
              <a:t>14</a:t>
            </a:fld>
            <a:endParaRPr lang="en-US" altLang="en-US"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How do they trap the sun’s energy?  Through what process? What is that process similar to in animal cells?  </a:t>
            </a:r>
          </a:p>
        </p:txBody>
      </p:sp>
    </p:spTree>
    <p:extLst>
      <p:ext uri="{BB962C8B-B14F-4D97-AF65-F5344CB8AC3E}">
        <p14:creationId xmlns:p14="http://schemas.microsoft.com/office/powerpoint/2010/main" val="279896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2156D5-13E5-4DA7-A614-AEFD4448F88F}" type="slidenum">
              <a:rPr lang="en-US" altLang="en-US" sz="1200"/>
              <a:pPr eaLnBrk="1" hangingPunct="1"/>
              <a:t>15</a:t>
            </a:fld>
            <a:endParaRPr lang="en-US" altLang="en-US"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Energy moves up the food chain through the producer/consumer relationship.</a:t>
            </a:r>
          </a:p>
        </p:txBody>
      </p:sp>
    </p:spTree>
    <p:extLst>
      <p:ext uri="{BB962C8B-B14F-4D97-AF65-F5344CB8AC3E}">
        <p14:creationId xmlns:p14="http://schemas.microsoft.com/office/powerpoint/2010/main" val="2459922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418F226-1AF5-42CF-BDB8-4F1978082138}" type="slidenum">
              <a:rPr lang="en-US" altLang="en-US" sz="1200"/>
              <a:pPr eaLnBrk="1" hangingPunct="1"/>
              <a:t>16</a:t>
            </a:fld>
            <a:endParaRPr lang="en-US" altLang="en-US"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Herbivores are the 1</a:t>
            </a:r>
            <a:r>
              <a:rPr lang="en-US" altLang="en-US" baseline="30000" smtClean="0"/>
              <a:t>st</a:t>
            </a:r>
            <a:r>
              <a:rPr lang="en-US" altLang="en-US" smtClean="0"/>
              <a:t> step up the food chain, they eat the producers</a:t>
            </a:r>
          </a:p>
        </p:txBody>
      </p:sp>
    </p:spTree>
    <p:extLst>
      <p:ext uri="{BB962C8B-B14F-4D97-AF65-F5344CB8AC3E}">
        <p14:creationId xmlns:p14="http://schemas.microsoft.com/office/powerpoint/2010/main" val="2659390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919569-D7EE-4C13-B6FF-E2BC1087A004}" type="slidenum">
              <a:rPr lang="en-US" altLang="en-US" sz="1200"/>
              <a:pPr eaLnBrk="1" hangingPunct="1"/>
              <a:t>17</a:t>
            </a:fld>
            <a:endParaRPr lang="en-US" altLang="en-US" sz="1200"/>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Scavengers are a type of carnivore that eat dead animals, or carrion.  Vultures, hyenas, crabs, deep sea fish-talk about distance from the sun and must eat the dead things that sink to the bottom, bottom feeders</a:t>
            </a:r>
          </a:p>
        </p:txBody>
      </p:sp>
    </p:spTree>
    <p:extLst>
      <p:ext uri="{BB962C8B-B14F-4D97-AF65-F5344CB8AC3E}">
        <p14:creationId xmlns:p14="http://schemas.microsoft.com/office/powerpoint/2010/main" val="3147379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FE171A-EB7E-4B4D-BF2D-38AF76943158}" type="slidenum">
              <a:rPr lang="en-US" altLang="en-US" sz="1200"/>
              <a:pPr eaLnBrk="1" hangingPunct="1"/>
              <a:t>18</a:t>
            </a:fld>
            <a:endParaRPr lang="en-US" altLang="en-US"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Scavengers are a type of carnivore that eat dead animals, or carrion.  Vultures, hyenas, crabs, deep sea fish-talk about distance from the sun and must eat the dead things that sink to the bottom, bottom feeders</a:t>
            </a:r>
          </a:p>
        </p:txBody>
      </p:sp>
    </p:spTree>
    <p:extLst>
      <p:ext uri="{BB962C8B-B14F-4D97-AF65-F5344CB8AC3E}">
        <p14:creationId xmlns:p14="http://schemas.microsoft.com/office/powerpoint/2010/main" val="716647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DFB480-C171-4D0D-B0FD-3234EA63F4B6}" type="slidenum">
              <a:rPr lang="en-US" altLang="en-US" sz="1200"/>
              <a:pPr eaLnBrk="1" hangingPunct="1"/>
              <a:t>19</a:t>
            </a:fld>
            <a:endParaRPr lang="en-US" altLang="en-US"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Humans and bears are omnivores but a large and important subset of omnivores are the decomposers.  They breakdown dead producers and release the energy back into circulation.</a:t>
            </a:r>
          </a:p>
        </p:txBody>
      </p:sp>
    </p:spTree>
    <p:extLst>
      <p:ext uri="{BB962C8B-B14F-4D97-AF65-F5344CB8AC3E}">
        <p14:creationId xmlns:p14="http://schemas.microsoft.com/office/powerpoint/2010/main" val="310473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435ECDC-A74B-4987-AB5D-1444ABD59F68}" type="slidenum">
              <a:rPr lang="en-US" altLang="en-US" sz="1200"/>
              <a:pPr eaLnBrk="1" hangingPunct="1"/>
              <a:t>2</a:t>
            </a:fld>
            <a:endParaRPr lang="en-US" altLang="en-US"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do you think about when I say ecology? Recycling? Acid rain?</a:t>
            </a:r>
          </a:p>
        </p:txBody>
      </p:sp>
    </p:spTree>
    <p:extLst>
      <p:ext uri="{BB962C8B-B14F-4D97-AF65-F5344CB8AC3E}">
        <p14:creationId xmlns:p14="http://schemas.microsoft.com/office/powerpoint/2010/main" val="178995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26FF0C-000A-469D-B08B-506C7C30CE12}" type="slidenum">
              <a:rPr lang="en-US" altLang="en-US" sz="1200"/>
              <a:pPr eaLnBrk="1" hangingPunct="1"/>
              <a:t>20</a:t>
            </a:fld>
            <a:endParaRPr lang="en-US" altLang="en-US" sz="1200"/>
          </a:p>
        </p:txBody>
      </p:sp>
      <p:sp>
        <p:nvSpPr>
          <p:cNvPr id="77827" name="Rectangle 2"/>
          <p:cNvSpPr>
            <a:spLocks noChangeArrowheads="1" noTextEdit="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Humans and bears are omnivores but a large and important subset of omnivores are the decomposers.  They breakdown dead producers and release the energy back into circulation.</a:t>
            </a:r>
          </a:p>
        </p:txBody>
      </p:sp>
    </p:spTree>
    <p:extLst>
      <p:ext uri="{BB962C8B-B14F-4D97-AF65-F5344CB8AC3E}">
        <p14:creationId xmlns:p14="http://schemas.microsoft.com/office/powerpoint/2010/main" val="2738997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3F6095-9B93-4676-8389-975F132BC3BF}" type="slidenum">
              <a:rPr lang="en-US" altLang="en-US" sz="1200"/>
              <a:pPr eaLnBrk="1" hangingPunct="1"/>
              <a:t>21</a:t>
            </a:fld>
            <a:endParaRPr lang="en-US" altLang="en-US"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Cleaning shrimp</a:t>
            </a:r>
          </a:p>
        </p:txBody>
      </p:sp>
    </p:spTree>
    <p:extLst>
      <p:ext uri="{BB962C8B-B14F-4D97-AF65-F5344CB8AC3E}">
        <p14:creationId xmlns:p14="http://schemas.microsoft.com/office/powerpoint/2010/main" val="3520799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8B5488-10D2-40C3-8AA6-8223AF9EE9C5}" type="slidenum">
              <a:rPr lang="en-US" altLang="en-US" sz="1200"/>
              <a:pPr eaLnBrk="1" hangingPunct="1"/>
              <a:t>22</a:t>
            </a:fld>
            <a:endParaRPr lang="en-US" altLang="en-US" sz="120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88073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CEBE4C3-C383-4266-9046-7A58527A9022}" type="slidenum">
              <a:rPr lang="en-US" altLang="en-US" sz="1200"/>
              <a:pPr eaLnBrk="1" hangingPunct="1"/>
              <a:t>23</a:t>
            </a:fld>
            <a:endParaRPr lang="en-US" altLang="en-US" sz="120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You can see here that this polar bear is no longer white.  </a:t>
            </a:r>
          </a:p>
        </p:txBody>
      </p:sp>
    </p:spTree>
    <p:extLst>
      <p:ext uri="{BB962C8B-B14F-4D97-AF65-F5344CB8AC3E}">
        <p14:creationId xmlns:p14="http://schemas.microsoft.com/office/powerpoint/2010/main" val="797336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2D90A64-5906-4EA2-BB8B-B9FC9731162C}" type="slidenum">
              <a:rPr lang="en-US" altLang="en-US" sz="1200"/>
              <a:pPr eaLnBrk="1" hangingPunct="1"/>
              <a:t>24</a:t>
            </a:fld>
            <a:endParaRPr lang="en-US" altLang="en-US" sz="120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91889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9221442-20F5-4362-B498-3B4CF0264793}" type="slidenum">
              <a:rPr lang="en-US" altLang="en-US" sz="1200"/>
              <a:pPr eaLnBrk="1" hangingPunct="1"/>
              <a:t>25</a:t>
            </a:fld>
            <a:endParaRPr lang="en-US" altLang="en-US" sz="120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50531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B8B987-488C-4E3E-8104-343C7544F436}" type="slidenum">
              <a:rPr lang="en-US" altLang="en-US" sz="1200"/>
              <a:pPr eaLnBrk="1" hangingPunct="1"/>
              <a:t>26</a:t>
            </a:fld>
            <a:endParaRPr lang="en-US" altLang="en-US" sz="1200"/>
          </a:p>
        </p:txBody>
      </p:sp>
      <p:sp>
        <p:nvSpPr>
          <p:cNvPr id="83971" name="Rectangle 2"/>
          <p:cNvSpPr>
            <a:spLocks noChangeArrowheads="1" noTextEdit="1"/>
          </p:cNvSpPr>
          <p:nvPr>
            <p:ph type="sldImg"/>
          </p:nvPr>
        </p:nvSpPr>
        <p:spPr>
          <a:solidFill>
            <a:srgbClr val="FFFFFF"/>
          </a:solidFill>
          <a:ln/>
        </p:spPr>
      </p:sp>
      <p:sp>
        <p:nvSpPr>
          <p:cNvPr id="8397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Arial" panose="020B0604020202020204" pitchFamily="34" charset="0"/>
                <a:cs typeface="Arial" panose="020B0604020202020204" pitchFamily="34" charset="0"/>
              </a:rPr>
              <a:t>The </a:t>
            </a:r>
            <a:r>
              <a:rPr lang="en-US" altLang="en-US" b="1" smtClean="0">
                <a:solidFill>
                  <a:srgbClr val="F80018"/>
                </a:solidFill>
                <a:latin typeface="Arial" panose="020B0604020202020204" pitchFamily="34" charset="0"/>
                <a:cs typeface="Arial" panose="020B0604020202020204" pitchFamily="34" charset="0"/>
              </a:rPr>
              <a:t>Egyptian plover</a:t>
            </a:r>
            <a:r>
              <a:rPr lang="en-US" altLang="en-US" smtClean="0">
                <a:latin typeface="Arial" panose="020B0604020202020204" pitchFamily="34" charset="0"/>
                <a:cs typeface="Arial" panose="020B0604020202020204" pitchFamily="34" charset="0"/>
              </a:rPr>
              <a:t> takes insects from the backs of buffaloes, giraffes and rhinos. The plover has also been observed taking leeches from the open mouths of crocodiles! In this association the plover receives a supply of food and the other animal rids itself of unwelcome pests</a:t>
            </a:r>
          </a:p>
          <a:p>
            <a:pPr eaLnBrk="1" hangingPunct="1"/>
            <a:endParaRPr lang="en-US" altLang="en-US" smtClean="0"/>
          </a:p>
        </p:txBody>
      </p:sp>
    </p:spTree>
    <p:extLst>
      <p:ext uri="{BB962C8B-B14F-4D97-AF65-F5344CB8AC3E}">
        <p14:creationId xmlns:p14="http://schemas.microsoft.com/office/powerpoint/2010/main" val="3957289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7E27482-AD02-4ADC-ACDF-65B0B6FAABE3}" type="slidenum">
              <a:rPr lang="en-US" altLang="en-US" sz="1200"/>
              <a:pPr eaLnBrk="1" hangingPunct="1"/>
              <a:t>27</a:t>
            </a:fld>
            <a:endParaRPr lang="en-US" altLang="en-US" sz="1200"/>
          </a:p>
        </p:txBody>
      </p:sp>
      <p:sp>
        <p:nvSpPr>
          <p:cNvPr id="84995" name="Rectangle 2"/>
          <p:cNvSpPr>
            <a:spLocks noChangeArrowheads="1" noTextEdit="1"/>
          </p:cNvSpPr>
          <p:nvPr>
            <p:ph type="sldImg"/>
          </p:nvPr>
        </p:nvSpPr>
        <p:spPr>
          <a:solidFill>
            <a:srgbClr val="FFFFFF"/>
          </a:solidFill>
          <a:ln/>
        </p:spPr>
      </p:sp>
      <p:sp>
        <p:nvSpPr>
          <p:cNvPr id="8499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Arial" panose="020B0604020202020204" pitchFamily="34" charset="0"/>
                <a:cs typeface="Arial" panose="020B0604020202020204" pitchFamily="34" charset="0"/>
              </a:rPr>
              <a:t>The </a:t>
            </a:r>
            <a:r>
              <a:rPr lang="en-US" altLang="en-US" b="1" smtClean="0">
                <a:solidFill>
                  <a:srgbClr val="F80018"/>
                </a:solidFill>
                <a:latin typeface="Arial" panose="020B0604020202020204" pitchFamily="34" charset="0"/>
                <a:cs typeface="Arial" panose="020B0604020202020204" pitchFamily="34" charset="0"/>
              </a:rPr>
              <a:t>Egyptian plover</a:t>
            </a:r>
            <a:r>
              <a:rPr lang="en-US" altLang="en-US" smtClean="0">
                <a:latin typeface="Arial" panose="020B0604020202020204" pitchFamily="34" charset="0"/>
                <a:cs typeface="Arial" panose="020B0604020202020204" pitchFamily="34" charset="0"/>
              </a:rPr>
              <a:t> takes insects from the backs of buffaloes, giraffes and rhinos. The plover has also been observed taking leeches from the open mouths of crocodiles! In this association the plover receives a supply of food and the other animal rids itself of unwelcome pests</a:t>
            </a:r>
          </a:p>
          <a:p>
            <a:pPr eaLnBrk="1" hangingPunct="1"/>
            <a:endParaRPr lang="en-US" altLang="en-US" smtClean="0"/>
          </a:p>
        </p:txBody>
      </p:sp>
    </p:spTree>
    <p:extLst>
      <p:ext uri="{BB962C8B-B14F-4D97-AF65-F5344CB8AC3E}">
        <p14:creationId xmlns:p14="http://schemas.microsoft.com/office/powerpoint/2010/main" val="2599402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ABA39D1-1DE1-4BD3-BE64-7318634F3838}" type="slidenum">
              <a:rPr lang="en-US" altLang="en-US" sz="1200"/>
              <a:pPr eaLnBrk="1" hangingPunct="1"/>
              <a:t>28</a:t>
            </a:fld>
            <a:endParaRPr lang="en-US" altLang="en-US" sz="120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1324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F4B6AC5-A588-4387-9C4D-34BBC2B094FF}" type="slidenum">
              <a:rPr lang="en-US" altLang="en-US" sz="1200"/>
              <a:pPr eaLnBrk="1" hangingPunct="1"/>
              <a:t>29</a:t>
            </a:fld>
            <a:endParaRPr lang="en-US" altLang="en-US"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711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CDA52C2-3B40-495D-8B01-A273CF1C74C6}" type="slidenum">
              <a:rPr lang="en-US" altLang="en-US" sz="1200"/>
              <a:pPr eaLnBrk="1" hangingPunct="1"/>
              <a:t>3</a:t>
            </a:fld>
            <a:endParaRPr lang="en-US" altLang="en-US"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When I say environment you think what—weather. Well Ok but it it much more than that</a:t>
            </a:r>
          </a:p>
        </p:txBody>
      </p:sp>
    </p:spTree>
    <p:extLst>
      <p:ext uri="{BB962C8B-B14F-4D97-AF65-F5344CB8AC3E}">
        <p14:creationId xmlns:p14="http://schemas.microsoft.com/office/powerpoint/2010/main" val="248765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A22BF68-E1CA-4AD5-A1B3-5FF47F574D5B}" type="slidenum">
              <a:rPr lang="en-US" altLang="en-US" sz="1200"/>
              <a:pPr eaLnBrk="1" hangingPunct="1"/>
              <a:t>30</a:t>
            </a:fld>
            <a:endParaRPr lang="en-US" altLang="en-US" sz="120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76632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10F2DF-6ED4-4521-82FA-31CA28E7BA0B}" type="slidenum">
              <a:rPr lang="en-US" altLang="en-US" sz="1200"/>
              <a:pPr eaLnBrk="1" hangingPunct="1"/>
              <a:t>31</a:t>
            </a:fld>
            <a:endParaRPr lang="en-US" altLang="en-US" sz="120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23381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38C919-5AB7-4B12-9E92-DD1B99528C1C}" type="slidenum">
              <a:rPr lang="en-US" altLang="en-US" sz="1200"/>
              <a:pPr eaLnBrk="1" hangingPunct="1"/>
              <a:t>32</a:t>
            </a:fld>
            <a:endParaRPr lang="en-US" altLang="en-US"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93192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0D2E1B6-FC89-43B1-BAFC-AC53C5AE85C3}" type="slidenum">
              <a:rPr lang="en-US" altLang="en-US" sz="1200"/>
              <a:pPr eaLnBrk="1" hangingPunct="1"/>
              <a:t>33</a:t>
            </a:fld>
            <a:endParaRPr lang="en-US" altLang="en-US"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05082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159AD4-9448-4090-A08E-4A4F0743A894}" type="slidenum">
              <a:rPr lang="en-US" altLang="en-US" sz="1200"/>
              <a:pPr eaLnBrk="1" hangingPunct="1"/>
              <a:t>34</a:t>
            </a:fld>
            <a:endParaRPr lang="en-US" altLang="en-US" sz="120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41878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8954D7-7BE1-4AC5-BE62-052397A43AE6}" type="slidenum">
              <a:rPr lang="en-US" altLang="en-US" sz="1200"/>
              <a:pPr eaLnBrk="1" hangingPunct="1"/>
              <a:t>35</a:t>
            </a:fld>
            <a:endParaRPr lang="en-US" altLang="en-US" sz="120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86732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DC6ED8-FCFC-499C-A7FF-39F4896E2D59}" type="slidenum">
              <a:rPr lang="en-US" altLang="en-US" sz="1200"/>
              <a:pPr eaLnBrk="1" hangingPunct="1"/>
              <a:t>36</a:t>
            </a:fld>
            <a:endParaRPr lang="en-US" altLang="en-US" sz="120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64210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364EE8B-2154-4F73-B181-F4556167524D}" type="slidenum">
              <a:rPr lang="en-US" altLang="en-US" sz="1200"/>
              <a:pPr eaLnBrk="1" hangingPunct="1"/>
              <a:t>37</a:t>
            </a:fld>
            <a:endParaRPr lang="en-US" altLang="en-US" sz="120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9141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ADA80D-3AFE-41B9-940A-6970C541BF1D}" type="slidenum">
              <a:rPr lang="en-US" altLang="en-US" sz="1200"/>
              <a:pPr eaLnBrk="1" hangingPunct="1"/>
              <a:t>38</a:t>
            </a:fld>
            <a:endParaRPr lang="en-US" altLang="en-US" sz="120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9024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6CABDA7-4B88-47FE-ACAD-FF61614A2E63}" type="slidenum">
              <a:rPr lang="en-US" altLang="en-US" sz="1200"/>
              <a:pPr eaLnBrk="1" hangingPunct="1"/>
              <a:t>39</a:t>
            </a:fld>
            <a:endParaRPr lang="en-US" altLang="en-US" sz="120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9344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282D105-E804-43FE-8C02-34157B9906B0}" type="slidenum">
              <a:rPr lang="en-US" altLang="en-US" sz="1200"/>
              <a:pPr eaLnBrk="1" hangingPunct="1"/>
              <a:t>4</a:t>
            </a:fld>
            <a:endParaRPr lang="en-US" altLang="en-US"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Just like with classification, ecology is hierarchal.  Each level builds on itself and they fit together like nesting boxes.</a:t>
            </a:r>
          </a:p>
        </p:txBody>
      </p:sp>
    </p:spTree>
    <p:extLst>
      <p:ext uri="{BB962C8B-B14F-4D97-AF65-F5344CB8AC3E}">
        <p14:creationId xmlns:p14="http://schemas.microsoft.com/office/powerpoint/2010/main" val="1235089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665781D-B1D4-4428-BBB4-B1CEA8B9A800}" type="slidenum">
              <a:rPr lang="en-US" altLang="en-US" sz="1200"/>
              <a:pPr eaLnBrk="1" hangingPunct="1"/>
              <a:t>40</a:t>
            </a:fld>
            <a:endParaRPr lang="en-US" altLang="en-US" sz="120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01239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0CBCAD8-F8C6-4990-B395-57E1752D32B7}" type="slidenum">
              <a:rPr lang="en-US" altLang="en-US" sz="1200"/>
              <a:pPr eaLnBrk="1" hangingPunct="1"/>
              <a:t>41</a:t>
            </a:fld>
            <a:endParaRPr lang="en-US" altLang="en-US" sz="120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48298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B8AD89-54D7-45A2-888E-CC848D384B11}" type="slidenum">
              <a:rPr lang="en-US" altLang="en-US" sz="1200"/>
              <a:pPr eaLnBrk="1" hangingPunct="1"/>
              <a:t>53</a:t>
            </a:fld>
            <a:endParaRPr lang="en-US" altLang="en-US" sz="120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0814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325CFD-B99B-4F17-960F-FE1B44CC75A4}" type="slidenum">
              <a:rPr lang="en-US" altLang="en-US" sz="1200"/>
              <a:pPr eaLnBrk="1" hangingPunct="1"/>
              <a:t>5</a:t>
            </a:fld>
            <a:endParaRPr lang="en-US" altLang="en-US" sz="1200"/>
          </a:p>
        </p:txBody>
      </p:sp>
      <p:sp>
        <p:nvSpPr>
          <p:cNvPr id="62467" name="Rectangle 2"/>
          <p:cNvSpPr>
            <a:spLocks noChangeArrowheads="1" noTextEdit="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The lowest level is the individual. The organism. Here we see a salmon and a bear as examples of organisms.  REMINDER: organisms die, species go extinct</a:t>
            </a:r>
          </a:p>
        </p:txBody>
      </p:sp>
    </p:spTree>
    <p:extLst>
      <p:ext uri="{BB962C8B-B14F-4D97-AF65-F5344CB8AC3E}">
        <p14:creationId xmlns:p14="http://schemas.microsoft.com/office/powerpoint/2010/main" val="347782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F648EFF-E4B0-48EB-A966-B0BECD786ADC}" type="slidenum">
              <a:rPr lang="en-US" altLang="en-US" sz="1200"/>
              <a:pPr eaLnBrk="1" hangingPunct="1"/>
              <a:t>6</a:t>
            </a:fld>
            <a:endParaRPr lang="en-US" altLang="en-US" sz="1200"/>
          </a:p>
        </p:txBody>
      </p:sp>
      <p:sp>
        <p:nvSpPr>
          <p:cNvPr id="63491" name="Rectangle 2"/>
          <p:cNvSpPr>
            <a:spLocks noChangeArrowheads="1" noTextEdit="1"/>
          </p:cNvSpPr>
          <p:nvPr>
            <p:ph type="sldImg"/>
          </p:nvPr>
        </p:nvSpPr>
        <p:spPr>
          <a:solidFill>
            <a:srgbClr val="FFFFFF"/>
          </a:solidFill>
          <a:ln/>
        </p:spPr>
      </p:sp>
      <p:sp>
        <p:nvSpPr>
          <p:cNvPr id="6349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The next level is a population.  A population consists of a single species living together and breeding.  Give me an example of a population. Ex. large mouth bass living in Lake Meade.  Beetles living under the same log.  Here we have salmon spwning and two bears fishing.</a:t>
            </a:r>
          </a:p>
        </p:txBody>
      </p:sp>
    </p:spTree>
    <p:extLst>
      <p:ext uri="{BB962C8B-B14F-4D97-AF65-F5344CB8AC3E}">
        <p14:creationId xmlns:p14="http://schemas.microsoft.com/office/powerpoint/2010/main" val="90098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661F111-1976-4E01-9302-96B266C8473D}" type="slidenum">
              <a:rPr lang="en-US" altLang="en-US" sz="1200"/>
              <a:pPr eaLnBrk="1" hangingPunct="1"/>
              <a:t>7</a:t>
            </a:fld>
            <a:endParaRPr lang="en-US" altLang="en-US" sz="1200"/>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Next level is a community which is several populations living together and depending on each other. What does interdependent mean? An example of a community is shown here with the bear and the salmon.  They both live in a common environment and the bear needs the fish for food?  How does the salmon need the bear?</a:t>
            </a:r>
          </a:p>
        </p:txBody>
      </p:sp>
    </p:spTree>
    <p:extLst>
      <p:ext uri="{BB962C8B-B14F-4D97-AF65-F5344CB8AC3E}">
        <p14:creationId xmlns:p14="http://schemas.microsoft.com/office/powerpoint/2010/main" val="28680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B112A89-3E51-4531-909B-D08C2CB8A372}" type="slidenum">
              <a:rPr lang="en-US" altLang="en-US" sz="1200"/>
              <a:pPr eaLnBrk="1" hangingPunct="1"/>
              <a:t>8</a:t>
            </a:fld>
            <a:endParaRPr lang="en-US" altLang="en-U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62849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AC83792-15DC-4459-AA48-D1394B8DFFCB}" type="slidenum">
              <a:rPr lang="en-US" altLang="en-US" sz="1200"/>
              <a:pPr eaLnBrk="1" hangingPunct="1"/>
              <a:t>9</a:t>
            </a:fld>
            <a:endParaRPr lang="en-US" altLang="en-US" sz="1200"/>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Lets review. Organisms make up populations, populations make up communities, communities and abiotic factors make up ecosystems, and all of the ecosystems make up the biosphere.  From one to many and each depending on the other.</a:t>
            </a:r>
          </a:p>
        </p:txBody>
      </p:sp>
    </p:spTree>
    <p:extLst>
      <p:ext uri="{BB962C8B-B14F-4D97-AF65-F5344CB8AC3E}">
        <p14:creationId xmlns:p14="http://schemas.microsoft.com/office/powerpoint/2010/main" val="299015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5304BA-C506-4E6E-B277-F63B39E62DCD}" type="slidenum">
              <a:rPr lang="en-US" altLang="en-US"/>
              <a:pPr/>
              <a:t>‹#›</a:t>
            </a:fld>
            <a:endParaRPr lang="en-US" altLang="en-US"/>
          </a:p>
        </p:txBody>
      </p:sp>
    </p:spTree>
    <p:extLst>
      <p:ext uri="{BB962C8B-B14F-4D97-AF65-F5344CB8AC3E}">
        <p14:creationId xmlns:p14="http://schemas.microsoft.com/office/powerpoint/2010/main" val="24332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13B245-1543-4CD8-8588-351C802D4FD8}" type="slidenum">
              <a:rPr lang="en-US" altLang="en-US"/>
              <a:pPr/>
              <a:t>‹#›</a:t>
            </a:fld>
            <a:endParaRPr lang="en-US" altLang="en-US"/>
          </a:p>
        </p:txBody>
      </p:sp>
    </p:spTree>
    <p:extLst>
      <p:ext uri="{BB962C8B-B14F-4D97-AF65-F5344CB8AC3E}">
        <p14:creationId xmlns:p14="http://schemas.microsoft.com/office/powerpoint/2010/main" val="385382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158990-21FC-4021-8A7C-4B195751BD11}" type="slidenum">
              <a:rPr lang="en-US" altLang="en-US"/>
              <a:pPr/>
              <a:t>‹#›</a:t>
            </a:fld>
            <a:endParaRPr lang="en-US" altLang="en-US"/>
          </a:p>
        </p:txBody>
      </p:sp>
    </p:spTree>
    <p:extLst>
      <p:ext uri="{BB962C8B-B14F-4D97-AF65-F5344CB8AC3E}">
        <p14:creationId xmlns:p14="http://schemas.microsoft.com/office/powerpoint/2010/main" val="3584986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5CCF0C1-3694-4BE4-8F49-EDE45DBC0D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994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6D55CF-8DFA-498D-9CE1-112A0A535E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909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773EEFD-D287-4061-BFE1-A57B2C0EB5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104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F44920B-3343-4EDC-A5C4-7704D805AE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9708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DFBF414-BBF2-49DE-82FD-AD1B2D3617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7041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393718C-1EE9-4CE5-B82D-9D254809C9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4253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E00A446-F7B6-4E0A-848A-6298F8B06F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562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4C0CD52-512F-4ECC-A4CA-F83BC23BC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03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A74062A-16A7-48C0-9F8A-E404012D2698}" type="slidenum">
              <a:rPr lang="en-US" altLang="en-US"/>
              <a:pPr/>
              <a:t>‹#›</a:t>
            </a:fld>
            <a:endParaRPr lang="en-US" altLang="en-US"/>
          </a:p>
        </p:txBody>
      </p:sp>
    </p:spTree>
    <p:extLst>
      <p:ext uri="{BB962C8B-B14F-4D97-AF65-F5344CB8AC3E}">
        <p14:creationId xmlns:p14="http://schemas.microsoft.com/office/powerpoint/2010/main" val="338237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94A1E4-DB1B-43D5-8E46-108DA483F8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464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BDE0FF-3219-4CB1-A0AD-EE9AABCEE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946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970095-EECF-480F-BAF9-147CFA894F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07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6521B87-13F3-4ED9-A3C6-779F8B6029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6942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470F97-4A3A-4AF9-8A1F-1A6665475A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436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358B4E-970E-4E60-A4FE-BE8D3158B2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059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8940749-E85D-4579-8B27-386BF2F55E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3526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3DE3C55-5806-4204-AAFE-56F040DD6F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669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B4707E7-1851-4A6C-9447-40FCD25555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9165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5E26076-1159-40FC-AF4D-6D3A88B8B22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201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A6B6C8-17A7-4F46-B21D-2AEC9D766BEA}" type="slidenum">
              <a:rPr lang="en-US" altLang="en-US"/>
              <a:pPr/>
              <a:t>‹#›</a:t>
            </a:fld>
            <a:endParaRPr lang="en-US" altLang="en-US"/>
          </a:p>
        </p:txBody>
      </p:sp>
    </p:spTree>
    <p:extLst>
      <p:ext uri="{BB962C8B-B14F-4D97-AF65-F5344CB8AC3E}">
        <p14:creationId xmlns:p14="http://schemas.microsoft.com/office/powerpoint/2010/main" val="3314569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BBF1B4-29D3-4DA1-9AE6-AAB370A11B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352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B85D029-380E-452B-ADCB-EB032D1356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487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60810B-B266-49B7-A1CA-EEBFE663A0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4300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43B3359-AA30-4447-9CBF-6E0E3B0BAB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856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C5875AF-996C-4F1D-B644-7DDAE535C5B0}" type="slidenum">
              <a:rPr lang="en-US" altLang="en-US"/>
              <a:pPr/>
              <a:t>‹#›</a:t>
            </a:fld>
            <a:endParaRPr lang="en-US" altLang="en-US"/>
          </a:p>
        </p:txBody>
      </p:sp>
    </p:spTree>
    <p:extLst>
      <p:ext uri="{BB962C8B-B14F-4D97-AF65-F5344CB8AC3E}">
        <p14:creationId xmlns:p14="http://schemas.microsoft.com/office/powerpoint/2010/main" val="413959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DBC7D72-3EAC-4251-A68F-36EB6376599D}" type="slidenum">
              <a:rPr lang="en-US" altLang="en-US"/>
              <a:pPr/>
              <a:t>‹#›</a:t>
            </a:fld>
            <a:endParaRPr lang="en-US" altLang="en-US"/>
          </a:p>
        </p:txBody>
      </p:sp>
    </p:spTree>
    <p:extLst>
      <p:ext uri="{BB962C8B-B14F-4D97-AF65-F5344CB8AC3E}">
        <p14:creationId xmlns:p14="http://schemas.microsoft.com/office/powerpoint/2010/main" val="14122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16E9BF1-7428-4693-84C7-1436F2A71AEB}" type="slidenum">
              <a:rPr lang="en-US" altLang="en-US"/>
              <a:pPr/>
              <a:t>‹#›</a:t>
            </a:fld>
            <a:endParaRPr lang="en-US" altLang="en-US"/>
          </a:p>
        </p:txBody>
      </p:sp>
    </p:spTree>
    <p:extLst>
      <p:ext uri="{BB962C8B-B14F-4D97-AF65-F5344CB8AC3E}">
        <p14:creationId xmlns:p14="http://schemas.microsoft.com/office/powerpoint/2010/main" val="367375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0B709B-C5B6-473F-9BC1-E6BAF7D740F0}" type="slidenum">
              <a:rPr lang="en-US" altLang="en-US"/>
              <a:pPr/>
              <a:t>‹#›</a:t>
            </a:fld>
            <a:endParaRPr lang="en-US" altLang="en-US"/>
          </a:p>
        </p:txBody>
      </p:sp>
    </p:spTree>
    <p:extLst>
      <p:ext uri="{BB962C8B-B14F-4D97-AF65-F5344CB8AC3E}">
        <p14:creationId xmlns:p14="http://schemas.microsoft.com/office/powerpoint/2010/main" val="146573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125FAD-A712-4216-AC0C-CE41026729CF}" type="slidenum">
              <a:rPr lang="en-US" altLang="en-US"/>
              <a:pPr/>
              <a:t>‹#›</a:t>
            </a:fld>
            <a:endParaRPr lang="en-US" altLang="en-US"/>
          </a:p>
        </p:txBody>
      </p:sp>
    </p:spTree>
    <p:extLst>
      <p:ext uri="{BB962C8B-B14F-4D97-AF65-F5344CB8AC3E}">
        <p14:creationId xmlns:p14="http://schemas.microsoft.com/office/powerpoint/2010/main" val="266200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A93463D-9997-4504-AB3D-F4B40DC2B366}" type="slidenum">
              <a:rPr lang="en-US" altLang="en-US"/>
              <a:pPr/>
              <a:t>‹#›</a:t>
            </a:fld>
            <a:endParaRPr lang="en-US" altLang="en-US"/>
          </a:p>
        </p:txBody>
      </p:sp>
    </p:spTree>
    <p:extLst>
      <p:ext uri="{BB962C8B-B14F-4D97-AF65-F5344CB8AC3E}">
        <p14:creationId xmlns:p14="http://schemas.microsoft.com/office/powerpoint/2010/main" val="16412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3CCCF5-399A-4E18-BF07-4086417E61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Garamond" panose="02020404030301010803" pitchFamily="18" charset="0"/>
              </a:defRPr>
            </a:lvl1pPr>
          </a:lstStyle>
          <a:p>
            <a:fld id="{895D6D71-E4E8-4ED6-A69E-3512589ACC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496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Garamond" panose="02020404030301010803"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Garamond" panose="02020404030301010803"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40DA52-7816-4353-AEE3-D5FBB4CF379A}" type="slidenum">
              <a:rPr lang="en-US" altLang="en-US">
                <a:solidFill>
                  <a:srgbClr val="000000"/>
                </a:solidFill>
                <a:latin typeface="Garamond" panose="02020404030301010803" pitchFamily="18" charset="0"/>
              </a:rPr>
              <a:pPr/>
              <a:t>‹#›</a:t>
            </a:fld>
            <a:endParaRPr lang="en-US" altLang="en-US">
              <a:solidFill>
                <a:srgbClr val="000000"/>
              </a:solidFill>
              <a:latin typeface="Garamond" panose="02020404030301010803" pitchFamily="18" charset="0"/>
            </a:endParaRPr>
          </a:p>
        </p:txBody>
      </p:sp>
    </p:spTree>
    <p:extLst>
      <p:ext uri="{BB962C8B-B14F-4D97-AF65-F5344CB8AC3E}">
        <p14:creationId xmlns:p14="http://schemas.microsoft.com/office/powerpoint/2010/main" val="3538521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www.marietta.edu/~biol/biomes/succession.htm"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0" y="1676400"/>
            <a:ext cx="3505200" cy="1143000"/>
          </a:xfrm>
        </p:spPr>
        <p:txBody>
          <a:bodyPr/>
          <a:lstStyle/>
          <a:p>
            <a:pPr eaLnBrk="1" hangingPunct="1"/>
            <a:r>
              <a:rPr lang="en-US" altLang="en-US" b="1" smtClean="0">
                <a:solidFill>
                  <a:schemeClr val="bg1"/>
                </a:solidFill>
                <a:latin typeface="Comic Sans MS" panose="030F0702030302020204" pitchFamily="66" charset="0"/>
              </a:rPr>
              <a:t>        </a:t>
            </a:r>
            <a:r>
              <a:rPr lang="en-US" altLang="en-US" sz="7200" b="1" smtClean="0">
                <a:solidFill>
                  <a:schemeClr val="bg1"/>
                </a:solidFill>
                <a:latin typeface="Comic Sans MS" panose="030F0702030302020204" pitchFamily="66" charset="0"/>
              </a:rPr>
              <a:t>Ecology</a:t>
            </a:r>
          </a:p>
        </p:txBody>
      </p:sp>
      <p:pic>
        <p:nvPicPr>
          <p:cNvPr id="2051" name="Picture 5" descr="http://www.wildernessclassroom.com/www/schoolhouse/rainforest_library/animal_images/tou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4818063"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762000" y="609600"/>
            <a:ext cx="7696200" cy="914400"/>
          </a:xfrm>
        </p:spPr>
        <p:txBody>
          <a:bodyPr/>
          <a:lstStyle/>
          <a:p>
            <a:pPr algn="ctr" eaLnBrk="1" hangingPunct="1">
              <a:buFontTx/>
              <a:buNone/>
            </a:pPr>
            <a:r>
              <a:rPr lang="en-US" altLang="en-US" sz="4800" b="1" smtClean="0">
                <a:solidFill>
                  <a:srgbClr val="FFFF00"/>
                </a:solidFill>
                <a:latin typeface="Comic Sans MS" panose="030F0702030302020204" pitchFamily="66" charset="0"/>
              </a:rPr>
              <a:t>Habitat vs. Niche</a:t>
            </a:r>
            <a:r>
              <a:rPr lang="en-US" altLang="en-US" b="1" smtClean="0">
                <a:solidFill>
                  <a:schemeClr val="bg1"/>
                </a:solidFill>
                <a:latin typeface="Comic Sans MS" panose="030F0702030302020204" pitchFamily="66" charset="0"/>
              </a:rPr>
              <a:t>	</a:t>
            </a:r>
          </a:p>
        </p:txBody>
      </p:sp>
      <p:sp>
        <p:nvSpPr>
          <p:cNvPr id="11267" name="Text Box 6"/>
          <p:cNvSpPr txBox="1">
            <a:spLocks noChangeArrowheads="1"/>
          </p:cNvSpPr>
          <p:nvPr/>
        </p:nvSpPr>
        <p:spPr bwMode="auto">
          <a:xfrm>
            <a:off x="685800" y="1905000"/>
            <a:ext cx="8001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sz="3600" b="1">
                <a:solidFill>
                  <a:srgbClr val="FFFF00"/>
                </a:solidFill>
                <a:latin typeface="Comic Sans MS" panose="030F0702030302020204" pitchFamily="66" charset="0"/>
              </a:rPr>
              <a:t>Niche</a:t>
            </a:r>
            <a:r>
              <a:rPr lang="en-US" altLang="en-US" sz="3600" b="1">
                <a:solidFill>
                  <a:schemeClr val="bg1"/>
                </a:solidFill>
                <a:latin typeface="Comic Sans MS" panose="030F0702030302020204" pitchFamily="66" charset="0"/>
              </a:rPr>
              <a:t> -</a:t>
            </a:r>
            <a:r>
              <a:rPr lang="en-US" altLang="en-US" sz="3600" b="1">
                <a:solidFill>
                  <a:schemeClr val="accent1"/>
                </a:solidFill>
                <a:latin typeface="Comic Sans MS" panose="030F0702030302020204" pitchFamily="66" charset="0"/>
              </a:rPr>
              <a:t> </a:t>
            </a:r>
            <a:r>
              <a:rPr lang="en-US" altLang="en-US" sz="3600" b="1">
                <a:solidFill>
                  <a:schemeClr val="bg1"/>
                </a:solidFill>
                <a:latin typeface="Comic Sans MS" panose="030F0702030302020204" pitchFamily="66" charset="0"/>
              </a:rPr>
              <a:t>the role a species plays in a community; its total way of life</a:t>
            </a:r>
          </a:p>
          <a:p>
            <a:pPr eaLnBrk="1" hangingPunct="1">
              <a:lnSpc>
                <a:spcPct val="90000"/>
              </a:lnSpc>
              <a:spcBef>
                <a:spcPct val="20000"/>
              </a:spcBef>
            </a:pPr>
            <a:endParaRPr lang="en-US" altLang="en-US" sz="3600" b="1">
              <a:solidFill>
                <a:schemeClr val="bg1"/>
              </a:solidFill>
              <a:latin typeface="Comic Sans MS" panose="030F0702030302020204" pitchFamily="66" charset="0"/>
            </a:endParaRPr>
          </a:p>
          <a:p>
            <a:pPr eaLnBrk="1" hangingPunct="1">
              <a:lnSpc>
                <a:spcPct val="90000"/>
              </a:lnSpc>
              <a:spcBef>
                <a:spcPct val="20000"/>
              </a:spcBef>
            </a:pPr>
            <a:r>
              <a:rPr lang="en-US" altLang="en-US" sz="3600" b="1">
                <a:solidFill>
                  <a:srgbClr val="FFFF00"/>
                </a:solidFill>
                <a:latin typeface="Comic Sans MS" panose="030F0702030302020204" pitchFamily="66" charset="0"/>
              </a:rPr>
              <a:t>Habitat</a:t>
            </a:r>
            <a:r>
              <a:rPr lang="en-US" altLang="en-US" sz="3600" b="1">
                <a:solidFill>
                  <a:schemeClr val="bg1"/>
                </a:solidFill>
                <a:latin typeface="Comic Sans MS" panose="030F0702030302020204" pitchFamily="66" charset="0"/>
              </a:rPr>
              <a:t>- the place in which an organism lives out its life</a:t>
            </a:r>
          </a:p>
          <a:p>
            <a:pPr eaLnBrk="1" hangingPunct="1">
              <a:lnSpc>
                <a:spcPct val="90000"/>
              </a:lnSpc>
              <a:spcBef>
                <a:spcPct val="20000"/>
              </a:spcBef>
            </a:pPr>
            <a:endParaRPr lang="en-US" altLang="en-US" sz="3600" b="1">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762000" y="609600"/>
            <a:ext cx="7696200" cy="914400"/>
          </a:xfrm>
        </p:spPr>
        <p:txBody>
          <a:bodyPr/>
          <a:lstStyle/>
          <a:p>
            <a:pPr algn="ctr" eaLnBrk="1" hangingPunct="1">
              <a:buFontTx/>
              <a:buNone/>
            </a:pPr>
            <a:r>
              <a:rPr lang="en-US" altLang="en-US" sz="4400" b="1" smtClean="0">
                <a:solidFill>
                  <a:srgbClr val="FFFF00"/>
                </a:solidFill>
                <a:latin typeface="Comic Sans MS" panose="030F0702030302020204" pitchFamily="66" charset="0"/>
              </a:rPr>
              <a:t>Habitat vs. Niche</a:t>
            </a:r>
            <a:r>
              <a:rPr lang="en-US" altLang="en-US" sz="2800" b="1" smtClean="0">
                <a:solidFill>
                  <a:srgbClr val="FFFF00"/>
                </a:solidFill>
                <a:latin typeface="Comic Sans MS" panose="030F0702030302020204" pitchFamily="66" charset="0"/>
              </a:rPr>
              <a:t>	</a:t>
            </a:r>
          </a:p>
        </p:txBody>
      </p:sp>
      <p:sp>
        <p:nvSpPr>
          <p:cNvPr id="12291" name="Text Box 3"/>
          <p:cNvSpPr txBox="1">
            <a:spLocks noChangeArrowheads="1"/>
          </p:cNvSpPr>
          <p:nvPr/>
        </p:nvSpPr>
        <p:spPr bwMode="auto">
          <a:xfrm>
            <a:off x="762000" y="1676400"/>
            <a:ext cx="76200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sz="3600" b="1">
                <a:solidFill>
                  <a:schemeClr val="bg1"/>
                </a:solidFill>
                <a:latin typeface="Comic Sans MS" panose="030F0702030302020204" pitchFamily="66" charset="0"/>
              </a:rPr>
              <a:t>A niche is determined by the tolerance limitations of an organism, or a limiting factor.  </a:t>
            </a:r>
          </a:p>
          <a:p>
            <a:pPr eaLnBrk="1" hangingPunct="1">
              <a:lnSpc>
                <a:spcPct val="90000"/>
              </a:lnSpc>
              <a:spcBef>
                <a:spcPct val="20000"/>
              </a:spcBef>
            </a:pPr>
            <a:endParaRPr lang="en-US" altLang="en-US" sz="3600" b="1">
              <a:solidFill>
                <a:schemeClr val="bg1"/>
              </a:solidFill>
              <a:latin typeface="Comic Sans MS" panose="030F0702030302020204" pitchFamily="66" charset="0"/>
            </a:endParaRPr>
          </a:p>
          <a:p>
            <a:pPr eaLnBrk="1" hangingPunct="1">
              <a:lnSpc>
                <a:spcPct val="90000"/>
              </a:lnSpc>
              <a:spcBef>
                <a:spcPct val="20000"/>
              </a:spcBef>
            </a:pPr>
            <a:r>
              <a:rPr lang="en-US" altLang="en-US" sz="3600" b="1">
                <a:solidFill>
                  <a:srgbClr val="FFFF00"/>
                </a:solidFill>
                <a:latin typeface="Comic Sans MS" panose="030F0702030302020204" pitchFamily="66" charset="0"/>
              </a:rPr>
              <a:t>Limiting factor-</a:t>
            </a:r>
            <a:r>
              <a:rPr lang="en-US" altLang="en-US" sz="3600" b="1">
                <a:solidFill>
                  <a:schemeClr val="bg1"/>
                </a:solidFill>
                <a:latin typeface="Comic Sans MS" panose="030F0702030302020204" pitchFamily="66" charset="0"/>
              </a:rPr>
              <a:t> any biotic or abiotic factor that restricts the existence of organisms in a specific environment.</a:t>
            </a:r>
            <a:r>
              <a:rPr lang="en-US" altLang="en-US" sz="3600">
                <a:solidFill>
                  <a:schemeClr val="bg1"/>
                </a:solidFill>
                <a:latin typeface="Comic Sans MS" panose="030F0702030302020204" pitchFamily="66"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09600" y="1676400"/>
            <a:ext cx="8001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sz="3600" b="1">
                <a:solidFill>
                  <a:schemeClr val="bg1"/>
                </a:solidFill>
                <a:latin typeface="Comic Sans MS" panose="030F0702030302020204" pitchFamily="66" charset="0"/>
              </a:rPr>
              <a:t>Examples of limiting factors -</a:t>
            </a:r>
          </a:p>
          <a:p>
            <a:pPr eaLnBrk="1" hangingPunct="1">
              <a:lnSpc>
                <a:spcPct val="90000"/>
              </a:lnSpc>
              <a:spcBef>
                <a:spcPct val="20000"/>
              </a:spcBef>
            </a:pPr>
            <a:endParaRPr lang="en-US" altLang="en-US" sz="3600" b="1">
              <a:solidFill>
                <a:schemeClr val="bg1"/>
              </a:solidFill>
              <a:latin typeface="Comic Sans MS" panose="030F0702030302020204" pitchFamily="66" charset="0"/>
            </a:endParaRPr>
          </a:p>
          <a:p>
            <a:pPr lvl="2" eaLnBrk="1" hangingPunct="1">
              <a:lnSpc>
                <a:spcPct val="90000"/>
              </a:lnSpc>
              <a:spcBef>
                <a:spcPct val="20000"/>
              </a:spcBef>
              <a:buFontTx/>
              <a:buChar char="•"/>
            </a:pPr>
            <a:r>
              <a:rPr lang="en-US" altLang="en-US" sz="3600" b="1">
                <a:solidFill>
                  <a:schemeClr val="bg1"/>
                </a:solidFill>
                <a:latin typeface="Comic Sans MS" panose="030F0702030302020204" pitchFamily="66" charset="0"/>
              </a:rPr>
              <a:t>Amount of water</a:t>
            </a:r>
          </a:p>
          <a:p>
            <a:pPr lvl="2" eaLnBrk="1" hangingPunct="1">
              <a:lnSpc>
                <a:spcPct val="90000"/>
              </a:lnSpc>
              <a:spcBef>
                <a:spcPct val="20000"/>
              </a:spcBef>
              <a:buFontTx/>
              <a:buChar char="•"/>
            </a:pPr>
            <a:r>
              <a:rPr lang="en-US" altLang="en-US" sz="3600" b="1">
                <a:solidFill>
                  <a:schemeClr val="bg1"/>
                </a:solidFill>
                <a:latin typeface="Comic Sans MS" panose="030F0702030302020204" pitchFamily="66" charset="0"/>
              </a:rPr>
              <a:t>Amount of food</a:t>
            </a:r>
          </a:p>
          <a:p>
            <a:pPr lvl="2" eaLnBrk="1" hangingPunct="1">
              <a:lnSpc>
                <a:spcPct val="90000"/>
              </a:lnSpc>
              <a:spcBef>
                <a:spcPct val="20000"/>
              </a:spcBef>
              <a:buFontTx/>
              <a:buChar char="•"/>
            </a:pPr>
            <a:r>
              <a:rPr lang="en-US" altLang="en-US" sz="3600" b="1">
                <a:solidFill>
                  <a:schemeClr val="bg1"/>
                </a:solidFill>
                <a:latin typeface="Comic Sans MS" panose="030F0702030302020204" pitchFamily="66" charset="0"/>
              </a:rPr>
              <a:t>Temperature</a:t>
            </a:r>
          </a:p>
          <a:p>
            <a:pPr lvl="2" eaLnBrk="1" hangingPunct="1">
              <a:lnSpc>
                <a:spcPct val="90000"/>
              </a:lnSpc>
              <a:spcBef>
                <a:spcPct val="20000"/>
              </a:spcBef>
              <a:buFontTx/>
              <a:buChar char="•"/>
            </a:pPr>
            <a:r>
              <a:rPr lang="en-US" altLang="en-US" sz="3600" b="1">
                <a:solidFill>
                  <a:schemeClr val="bg1"/>
                </a:solidFill>
                <a:latin typeface="Comic Sans MS" panose="030F0702030302020204" pitchFamily="66" charset="0"/>
              </a:rPr>
              <a:t>Amount of space</a:t>
            </a:r>
          </a:p>
          <a:p>
            <a:pPr lvl="2" eaLnBrk="1" hangingPunct="1">
              <a:lnSpc>
                <a:spcPct val="90000"/>
              </a:lnSpc>
              <a:spcBef>
                <a:spcPct val="20000"/>
              </a:spcBef>
              <a:buFontTx/>
              <a:buChar char="•"/>
            </a:pPr>
            <a:r>
              <a:rPr lang="en-US" altLang="en-US" sz="3600" b="1">
                <a:solidFill>
                  <a:schemeClr val="bg1"/>
                </a:solidFill>
                <a:latin typeface="Comic Sans MS" panose="030F0702030302020204" pitchFamily="66" charset="0"/>
              </a:rPr>
              <a:t>Availability of mates</a:t>
            </a:r>
            <a:endParaRPr lang="en-US" altLang="en-US" sz="3600" b="1">
              <a:latin typeface="Comic Sans MS" panose="030F0702030302020204" pitchFamily="66" charset="0"/>
            </a:endParaRPr>
          </a:p>
        </p:txBody>
      </p:sp>
      <p:sp>
        <p:nvSpPr>
          <p:cNvPr id="13315" name="Rectangle 5"/>
          <p:cNvSpPr>
            <a:spLocks noChangeArrowheads="1"/>
          </p:cNvSpPr>
          <p:nvPr/>
        </p:nvSpPr>
        <p:spPr bwMode="auto">
          <a:xfrm>
            <a:off x="762000" y="6096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4400" b="1">
                <a:solidFill>
                  <a:srgbClr val="FFFF00"/>
                </a:solidFill>
                <a:latin typeface="Comic Sans MS" panose="030F0702030302020204" pitchFamily="66" charset="0"/>
              </a:rPr>
              <a:t>Habitat vs. Niche</a:t>
            </a:r>
            <a:r>
              <a:rPr lang="en-US" altLang="en-US" sz="2800" b="1">
                <a:solidFill>
                  <a:srgbClr val="FFFF00"/>
                </a:solidFill>
                <a:latin typeface="Comic Sans MS" panose="030F07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box(in)">
                                      <p:cBhvr>
                                        <p:cTn id="7" dur="500"/>
                                        <p:tgtEl>
                                          <p:spTgt spid="14338">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338">
                                            <p:txEl>
                                              <p:pRg st="3" end="3"/>
                                            </p:txEl>
                                          </p:spTgt>
                                        </p:tgtEl>
                                        <p:attrNameLst>
                                          <p:attrName>style.visibility</p:attrName>
                                        </p:attrNameLst>
                                      </p:cBhvr>
                                      <p:to>
                                        <p:strVal val="visible"/>
                                      </p:to>
                                    </p:set>
                                    <p:animEffect transition="in" filter="box(in)">
                                      <p:cBhvr>
                                        <p:cTn id="10" dur="500"/>
                                        <p:tgtEl>
                                          <p:spTgt spid="14338">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4338">
                                            <p:txEl>
                                              <p:pRg st="4" end="4"/>
                                            </p:txEl>
                                          </p:spTgt>
                                        </p:tgtEl>
                                        <p:attrNameLst>
                                          <p:attrName>style.visibility</p:attrName>
                                        </p:attrNameLst>
                                      </p:cBhvr>
                                      <p:to>
                                        <p:strVal val="visible"/>
                                      </p:to>
                                    </p:set>
                                    <p:animEffect transition="in" filter="box(in)">
                                      <p:cBhvr>
                                        <p:cTn id="13" dur="500"/>
                                        <p:tgtEl>
                                          <p:spTgt spid="14338">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4338">
                                            <p:txEl>
                                              <p:pRg st="5" end="5"/>
                                            </p:txEl>
                                          </p:spTgt>
                                        </p:tgtEl>
                                        <p:attrNameLst>
                                          <p:attrName>style.visibility</p:attrName>
                                        </p:attrNameLst>
                                      </p:cBhvr>
                                      <p:to>
                                        <p:strVal val="visible"/>
                                      </p:to>
                                    </p:set>
                                    <p:animEffect transition="in" filter="box(in)">
                                      <p:cBhvr>
                                        <p:cTn id="16" dur="500"/>
                                        <p:tgtEl>
                                          <p:spTgt spid="14338">
                                            <p:txEl>
                                              <p:pRg st="5" end="5"/>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4338">
                                            <p:txEl>
                                              <p:pRg st="6" end="6"/>
                                            </p:txEl>
                                          </p:spTgt>
                                        </p:tgtEl>
                                        <p:attrNameLst>
                                          <p:attrName>style.visibility</p:attrName>
                                        </p:attrNameLst>
                                      </p:cBhvr>
                                      <p:to>
                                        <p:strVal val="visible"/>
                                      </p:to>
                                    </p:set>
                                    <p:animEffect transition="in" filter="box(in)">
                                      <p:cBhvr>
                                        <p:cTn id="19" dur="500"/>
                                        <p:tgtEl>
                                          <p:spTgt spid="143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228600"/>
            <a:ext cx="7772400" cy="1143000"/>
          </a:xfrm>
        </p:spPr>
        <p:txBody>
          <a:bodyPr/>
          <a:lstStyle/>
          <a:p>
            <a:pPr eaLnBrk="1" hangingPunct="1"/>
            <a:r>
              <a:rPr lang="en-US" altLang="en-US" b="1" smtClean="0">
                <a:solidFill>
                  <a:srgbClr val="FFFF00"/>
                </a:solidFill>
                <a:latin typeface="Comic Sans MS" panose="030F0702030302020204" pitchFamily="66" charset="0"/>
              </a:rPr>
              <a:t>Feeding Relationships</a:t>
            </a:r>
          </a:p>
        </p:txBody>
      </p:sp>
      <p:sp>
        <p:nvSpPr>
          <p:cNvPr id="14339" name="Rectangle 1027"/>
          <p:cNvSpPr>
            <a:spLocks noGrp="1" noChangeArrowheads="1"/>
          </p:cNvSpPr>
          <p:nvPr>
            <p:ph type="body" idx="1"/>
          </p:nvPr>
        </p:nvSpPr>
        <p:spPr>
          <a:xfrm>
            <a:off x="609600" y="1371600"/>
            <a:ext cx="8153400" cy="4267200"/>
          </a:xfrm>
        </p:spPr>
        <p:txBody>
          <a:bodyPr/>
          <a:lstStyle/>
          <a:p>
            <a:pPr marL="609600" indent="-609600" eaLnBrk="1" hangingPunct="1"/>
            <a:r>
              <a:rPr lang="en-US" altLang="en-US" b="1" smtClean="0">
                <a:solidFill>
                  <a:schemeClr val="bg1"/>
                </a:solidFill>
                <a:latin typeface="Comic Sans MS" panose="030F0702030302020204" pitchFamily="66" charset="0"/>
              </a:rPr>
              <a:t>There are 3 main types of feeding relationships</a:t>
            </a:r>
          </a:p>
          <a:p>
            <a:pPr marL="609600" indent="-609600" eaLnBrk="1" hangingPunct="1">
              <a:buFontTx/>
              <a:buNone/>
            </a:pPr>
            <a:r>
              <a:rPr lang="en-US" altLang="en-US" sz="4400" b="1" smtClean="0">
                <a:solidFill>
                  <a:schemeClr val="bg1"/>
                </a:solidFill>
                <a:latin typeface="Comic Sans MS" panose="030F0702030302020204" pitchFamily="66" charset="0"/>
              </a:rPr>
              <a:t>			</a:t>
            </a:r>
            <a:r>
              <a:rPr lang="en-US" altLang="en-US" b="1" smtClean="0">
                <a:solidFill>
                  <a:schemeClr val="bg1"/>
                </a:solidFill>
                <a:latin typeface="Comic Sans MS" panose="030F0702030302020204" pitchFamily="66" charset="0"/>
              </a:rPr>
              <a:t>1. Producer - Consumer</a:t>
            </a:r>
          </a:p>
          <a:p>
            <a:pPr marL="2209800" lvl="4" indent="-381000" eaLnBrk="1" hangingPunct="1">
              <a:buFontTx/>
              <a:buNone/>
            </a:pPr>
            <a:r>
              <a:rPr lang="en-US" altLang="en-US" sz="3200" b="1" smtClean="0">
                <a:solidFill>
                  <a:schemeClr val="bg1"/>
                </a:solidFill>
                <a:latin typeface="Comic Sans MS" panose="030F0702030302020204" pitchFamily="66" charset="0"/>
              </a:rPr>
              <a:t>2. Predator - Prey</a:t>
            </a:r>
          </a:p>
          <a:p>
            <a:pPr marL="2209800" lvl="4" indent="-381000" eaLnBrk="1" hangingPunct="1">
              <a:buFontTx/>
              <a:buNone/>
            </a:pPr>
            <a:r>
              <a:rPr lang="en-US" altLang="en-US" sz="3200" b="1" smtClean="0">
                <a:solidFill>
                  <a:schemeClr val="bg1"/>
                </a:solidFill>
                <a:latin typeface="Comic Sans MS" panose="030F0702030302020204" pitchFamily="66" charset="0"/>
              </a:rPr>
              <a:t>3. Parasite - Host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685800" y="228600"/>
            <a:ext cx="7772400" cy="1143000"/>
          </a:xfrm>
        </p:spPr>
        <p:txBody>
          <a:bodyPr/>
          <a:lstStyle/>
          <a:p>
            <a:pPr eaLnBrk="1" hangingPunct="1"/>
            <a:r>
              <a:rPr lang="en-US" altLang="en-US" sz="3600" b="1" smtClean="0">
                <a:solidFill>
                  <a:schemeClr val="accent1"/>
                </a:solidFill>
                <a:latin typeface="Comic Sans MS" panose="030F0702030302020204" pitchFamily="66" charset="0"/>
              </a:rPr>
              <a:t>Feeding Relationships</a:t>
            </a:r>
          </a:p>
        </p:txBody>
      </p:sp>
      <p:sp>
        <p:nvSpPr>
          <p:cNvPr id="15363" name="Rectangle 1027"/>
          <p:cNvSpPr>
            <a:spLocks noGrp="1" noChangeArrowheads="1"/>
          </p:cNvSpPr>
          <p:nvPr>
            <p:ph type="body" idx="1"/>
          </p:nvPr>
        </p:nvSpPr>
        <p:spPr>
          <a:xfrm>
            <a:off x="228600" y="1371600"/>
            <a:ext cx="5410200" cy="3886200"/>
          </a:xfrm>
        </p:spPr>
        <p:txBody>
          <a:bodyPr/>
          <a:lstStyle/>
          <a:p>
            <a:pPr eaLnBrk="1" hangingPunct="1">
              <a:buFontTx/>
              <a:buNone/>
            </a:pPr>
            <a:r>
              <a:rPr lang="en-US" altLang="en-US" sz="3600" b="1" smtClean="0">
                <a:solidFill>
                  <a:schemeClr val="accent1"/>
                </a:solidFill>
                <a:latin typeface="Comic Sans MS" panose="030F0702030302020204" pitchFamily="66" charset="0"/>
              </a:rPr>
              <a:t>Producer- </a:t>
            </a:r>
            <a:r>
              <a:rPr lang="en-US" altLang="en-US" sz="3600" b="1" smtClean="0">
                <a:solidFill>
                  <a:schemeClr val="bg1"/>
                </a:solidFill>
                <a:latin typeface="Comic Sans MS" panose="030F0702030302020204" pitchFamily="66" charset="0"/>
              </a:rPr>
              <a:t>all autotrophs (plants),</a:t>
            </a:r>
            <a:r>
              <a:rPr lang="en-US" altLang="en-US" sz="3600" b="1" smtClean="0">
                <a:solidFill>
                  <a:schemeClr val="accent1"/>
                </a:solidFill>
                <a:latin typeface="Comic Sans MS" panose="030F0702030302020204" pitchFamily="66" charset="0"/>
              </a:rPr>
              <a:t> </a:t>
            </a:r>
            <a:r>
              <a:rPr lang="en-US" altLang="en-US" sz="3600" b="1" smtClean="0">
                <a:solidFill>
                  <a:schemeClr val="bg1"/>
                </a:solidFill>
                <a:latin typeface="Comic Sans MS" panose="030F0702030302020204" pitchFamily="66" charset="0"/>
              </a:rPr>
              <a:t>they trap energy from the sun</a:t>
            </a:r>
          </a:p>
          <a:p>
            <a:pPr eaLnBrk="1" hangingPunct="1"/>
            <a:r>
              <a:rPr lang="en-US" altLang="en-US" sz="3600" b="1" smtClean="0">
                <a:solidFill>
                  <a:schemeClr val="bg1"/>
                </a:solidFill>
                <a:latin typeface="Comic Sans MS" panose="030F0702030302020204" pitchFamily="66" charset="0"/>
              </a:rPr>
              <a:t>Bottom of the food chain</a:t>
            </a:r>
          </a:p>
        </p:txBody>
      </p:sp>
      <p:pic>
        <p:nvPicPr>
          <p:cNvPr id="15364" name="Picture 1029" descr="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71600"/>
            <a:ext cx="306705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pPr eaLnBrk="1" hangingPunct="1"/>
            <a:r>
              <a:rPr lang="en-US" altLang="en-US" sz="3600" b="1" smtClean="0">
                <a:solidFill>
                  <a:schemeClr val="accent1"/>
                </a:solidFill>
                <a:latin typeface="Comic Sans MS" panose="030F0702030302020204" pitchFamily="66" charset="0"/>
              </a:rPr>
              <a:t>Feeding Relationships</a:t>
            </a:r>
          </a:p>
        </p:txBody>
      </p:sp>
      <p:sp>
        <p:nvSpPr>
          <p:cNvPr id="16387" name="Rectangle 3"/>
          <p:cNvSpPr>
            <a:spLocks noGrp="1" noChangeArrowheads="1"/>
          </p:cNvSpPr>
          <p:nvPr>
            <p:ph type="body" idx="1"/>
          </p:nvPr>
        </p:nvSpPr>
        <p:spPr>
          <a:xfrm>
            <a:off x="381000" y="1295400"/>
            <a:ext cx="8077200" cy="4876800"/>
          </a:xfrm>
        </p:spPr>
        <p:txBody>
          <a:bodyPr/>
          <a:lstStyle/>
          <a:p>
            <a:pPr eaLnBrk="1" hangingPunct="1">
              <a:buFontTx/>
              <a:buNone/>
            </a:pPr>
            <a:r>
              <a:rPr lang="en-US" altLang="en-US" sz="4000" b="1" smtClean="0">
                <a:solidFill>
                  <a:schemeClr val="accent1"/>
                </a:solidFill>
                <a:latin typeface="Comic Sans MS" panose="030F0702030302020204" pitchFamily="66" charset="0"/>
              </a:rPr>
              <a:t>Consumer</a:t>
            </a:r>
            <a:r>
              <a:rPr lang="en-US" altLang="en-US" sz="3600" b="1" smtClean="0">
                <a:solidFill>
                  <a:schemeClr val="accent1"/>
                </a:solidFill>
                <a:latin typeface="Comic Sans MS" panose="030F0702030302020204" pitchFamily="66" charset="0"/>
              </a:rPr>
              <a:t>- </a:t>
            </a:r>
            <a:r>
              <a:rPr lang="en-US" altLang="en-US" sz="3600" b="1" smtClean="0">
                <a:solidFill>
                  <a:schemeClr val="bg1"/>
                </a:solidFill>
                <a:latin typeface="Comic Sans MS" panose="030F0702030302020204" pitchFamily="66" charset="0"/>
              </a:rPr>
              <a:t>all heterotrophs: they ingest food containing the sun’s energy</a:t>
            </a:r>
          </a:p>
          <a:p>
            <a:pPr lvl="3" eaLnBrk="1" hangingPunct="1">
              <a:buFont typeface="Wingdings" panose="05000000000000000000" pitchFamily="2" charset="2"/>
              <a:buChar char="Ø"/>
            </a:pPr>
            <a:r>
              <a:rPr lang="en-US" altLang="en-US" sz="3200" b="1" smtClean="0">
                <a:solidFill>
                  <a:schemeClr val="tx2"/>
                </a:solidFill>
                <a:latin typeface="Comic Sans MS" panose="030F0702030302020204" pitchFamily="66" charset="0"/>
              </a:rPr>
              <a:t>Herbivores</a:t>
            </a:r>
            <a:endParaRPr lang="en-US" altLang="en-US" sz="3200" b="1" smtClean="0">
              <a:solidFill>
                <a:schemeClr val="bg1"/>
              </a:solidFill>
              <a:latin typeface="Comic Sans MS" panose="030F0702030302020204" pitchFamily="66" charset="0"/>
            </a:endParaRPr>
          </a:p>
          <a:p>
            <a:pPr lvl="3" eaLnBrk="1" hangingPunct="1">
              <a:buFont typeface="Wingdings" panose="05000000000000000000" pitchFamily="2" charset="2"/>
              <a:buChar char="Ø"/>
            </a:pPr>
            <a:r>
              <a:rPr lang="en-US" altLang="en-US" sz="3200" b="1" smtClean="0">
                <a:solidFill>
                  <a:schemeClr val="tx2"/>
                </a:solidFill>
                <a:latin typeface="Comic Sans MS" panose="030F0702030302020204" pitchFamily="66" charset="0"/>
              </a:rPr>
              <a:t>Carnivores</a:t>
            </a:r>
            <a:endParaRPr lang="en-US" altLang="en-US" sz="3200" b="1" smtClean="0">
              <a:solidFill>
                <a:schemeClr val="bg1"/>
              </a:solidFill>
              <a:latin typeface="Comic Sans MS" panose="030F0702030302020204" pitchFamily="66" charset="0"/>
            </a:endParaRPr>
          </a:p>
          <a:p>
            <a:pPr lvl="3" eaLnBrk="1" hangingPunct="1">
              <a:buFont typeface="Wingdings" panose="05000000000000000000" pitchFamily="2" charset="2"/>
              <a:buChar char="Ø"/>
            </a:pPr>
            <a:r>
              <a:rPr lang="en-US" altLang="en-US" sz="3200" b="1" smtClean="0">
                <a:solidFill>
                  <a:schemeClr val="tx2"/>
                </a:solidFill>
                <a:latin typeface="Comic Sans MS" panose="030F0702030302020204" pitchFamily="66" charset="0"/>
              </a:rPr>
              <a:t>Omnivores</a:t>
            </a:r>
            <a:endParaRPr lang="en-US" altLang="en-US" sz="3200" b="1" smtClean="0">
              <a:solidFill>
                <a:schemeClr val="bg1"/>
              </a:solidFill>
              <a:latin typeface="Comic Sans MS" panose="030F0702030302020204" pitchFamily="66" charset="0"/>
            </a:endParaRPr>
          </a:p>
          <a:p>
            <a:pPr lvl="3" eaLnBrk="1" hangingPunct="1">
              <a:buFont typeface="Wingdings" panose="05000000000000000000" pitchFamily="2" charset="2"/>
              <a:buChar char="Ø"/>
            </a:pPr>
            <a:r>
              <a:rPr lang="en-US" altLang="en-US" sz="3200" b="1" smtClean="0">
                <a:solidFill>
                  <a:schemeClr val="tx2"/>
                </a:solidFill>
                <a:latin typeface="Comic Sans MS" panose="030F0702030302020204" pitchFamily="66" charset="0"/>
              </a:rPr>
              <a:t>Decomposers</a:t>
            </a:r>
            <a:r>
              <a:rPr lang="en-US" altLang="en-US" sz="3200" b="1" smtClean="0">
                <a:solidFill>
                  <a:schemeClr val="bg1"/>
                </a:solidFill>
                <a:latin typeface="Comic Sans MS" panose="030F0702030302020204" pitchFamily="66"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85800" y="228600"/>
            <a:ext cx="7772400" cy="685800"/>
          </a:xfrm>
        </p:spPr>
        <p:txBody>
          <a:bodyPr/>
          <a:lstStyle/>
          <a:p>
            <a:pPr eaLnBrk="1" hangingPunct="1"/>
            <a:r>
              <a:rPr lang="en-US" altLang="en-US" sz="3600" b="1" smtClean="0">
                <a:solidFill>
                  <a:schemeClr val="accent1"/>
                </a:solidFill>
                <a:latin typeface="Comic Sans MS" panose="030F0702030302020204" pitchFamily="66" charset="0"/>
              </a:rPr>
              <a:t>Feeding Relationships</a:t>
            </a:r>
          </a:p>
        </p:txBody>
      </p:sp>
      <p:sp>
        <p:nvSpPr>
          <p:cNvPr id="18435" name="Rectangle 1027"/>
          <p:cNvSpPr>
            <a:spLocks noGrp="1" noChangeArrowheads="1"/>
          </p:cNvSpPr>
          <p:nvPr>
            <p:ph type="body" idx="1"/>
          </p:nvPr>
        </p:nvSpPr>
        <p:spPr>
          <a:xfrm>
            <a:off x="381000" y="1295400"/>
            <a:ext cx="4876800" cy="5029200"/>
          </a:xfrm>
        </p:spPr>
        <p:txBody>
          <a:bodyPr/>
          <a:lstStyle/>
          <a:p>
            <a:pPr algn="ctr" eaLnBrk="1" hangingPunct="1">
              <a:buFontTx/>
              <a:buNone/>
              <a:defRPr/>
            </a:pPr>
            <a:r>
              <a:rPr lang="en-US" sz="3600" b="1" dirty="0" smtClean="0">
                <a:solidFill>
                  <a:schemeClr val="accent1"/>
                </a:solidFill>
                <a:latin typeface="Comic Sans MS" pitchFamily="66" charset="0"/>
              </a:rPr>
              <a:t>CONSUMERS </a:t>
            </a:r>
          </a:p>
          <a:p>
            <a:pPr marL="514350" indent="-514350" eaLnBrk="1" hangingPunct="1">
              <a:buFont typeface="+mj-lt"/>
              <a:buAutoNum type="arabicPeriod"/>
              <a:defRPr/>
            </a:pPr>
            <a:r>
              <a:rPr lang="en-US" b="1" dirty="0" smtClean="0">
                <a:solidFill>
                  <a:schemeClr val="bg1"/>
                </a:solidFill>
                <a:latin typeface="Comic Sans MS" pitchFamily="66" charset="0"/>
              </a:rPr>
              <a:t>Primary consumers</a:t>
            </a:r>
          </a:p>
          <a:p>
            <a:pPr lvl="2" eaLnBrk="1" hangingPunct="1">
              <a:defRPr/>
            </a:pPr>
            <a:r>
              <a:rPr lang="en-US" b="1" dirty="0" smtClean="0">
                <a:solidFill>
                  <a:schemeClr val="bg1"/>
                </a:solidFill>
                <a:latin typeface="Comic Sans MS" pitchFamily="66" charset="0"/>
              </a:rPr>
              <a:t>Eat plants</a:t>
            </a:r>
          </a:p>
          <a:p>
            <a:pPr lvl="2" eaLnBrk="1" hangingPunct="1">
              <a:defRPr/>
            </a:pPr>
            <a:r>
              <a:rPr lang="en-US" b="1" dirty="0" smtClean="0">
                <a:solidFill>
                  <a:schemeClr val="bg1"/>
                </a:solidFill>
                <a:latin typeface="Comic Sans MS" pitchFamily="66" charset="0"/>
              </a:rPr>
              <a:t>Herbivores</a:t>
            </a:r>
          </a:p>
          <a:p>
            <a:pPr eaLnBrk="1" hangingPunct="1">
              <a:defRPr/>
            </a:pPr>
            <a:r>
              <a:rPr lang="en-US" b="1" dirty="0" smtClean="0">
                <a:solidFill>
                  <a:schemeClr val="bg1"/>
                </a:solidFill>
                <a:latin typeface="Comic Sans MS" pitchFamily="66" charset="0"/>
              </a:rPr>
              <a:t>Secondary, tertiary … consumers</a:t>
            </a:r>
          </a:p>
          <a:p>
            <a:pPr lvl="2" eaLnBrk="1" hangingPunct="1">
              <a:defRPr/>
            </a:pPr>
            <a:r>
              <a:rPr lang="en-US" b="1" dirty="0" smtClean="0">
                <a:solidFill>
                  <a:schemeClr val="bg1"/>
                </a:solidFill>
                <a:latin typeface="Comic Sans MS" pitchFamily="66" charset="0"/>
              </a:rPr>
              <a:t>Prey animals</a:t>
            </a:r>
          </a:p>
          <a:p>
            <a:pPr lvl="2" eaLnBrk="1" hangingPunct="1">
              <a:defRPr/>
            </a:pPr>
            <a:r>
              <a:rPr lang="en-US" b="1" dirty="0" smtClean="0">
                <a:solidFill>
                  <a:schemeClr val="bg1"/>
                </a:solidFill>
                <a:latin typeface="Comic Sans MS" pitchFamily="66" charset="0"/>
              </a:rPr>
              <a:t>Carnivores</a:t>
            </a:r>
          </a:p>
        </p:txBody>
      </p:sp>
      <p:pic>
        <p:nvPicPr>
          <p:cNvPr id="17412" name="Picture 1032" descr="cow-dai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343400"/>
            <a:ext cx="20574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http://vanessaleighsblog.files.wordpress.com/2009/02/gray_wol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838200"/>
            <a:ext cx="28702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685800"/>
          </a:xfrm>
        </p:spPr>
        <p:txBody>
          <a:bodyPr/>
          <a:lstStyle/>
          <a:p>
            <a:pPr eaLnBrk="1" hangingPunct="1"/>
            <a:r>
              <a:rPr lang="en-US" altLang="en-US" sz="3600" b="1" smtClean="0">
                <a:solidFill>
                  <a:schemeClr val="accent1"/>
                </a:solidFill>
                <a:latin typeface="Comic Sans MS" panose="030F0702030302020204" pitchFamily="66" charset="0"/>
              </a:rPr>
              <a:t>Feeding Relationships</a:t>
            </a:r>
          </a:p>
        </p:txBody>
      </p:sp>
      <p:sp>
        <p:nvSpPr>
          <p:cNvPr id="18435" name="Rectangle 3"/>
          <p:cNvSpPr>
            <a:spLocks noGrp="1" noChangeArrowheads="1"/>
          </p:cNvSpPr>
          <p:nvPr>
            <p:ph type="body" idx="1"/>
          </p:nvPr>
        </p:nvSpPr>
        <p:spPr>
          <a:xfrm>
            <a:off x="304800" y="990600"/>
            <a:ext cx="7924800" cy="4800600"/>
          </a:xfrm>
        </p:spPr>
        <p:txBody>
          <a:bodyPr/>
          <a:lstStyle/>
          <a:p>
            <a:pPr eaLnBrk="1" hangingPunct="1">
              <a:buFontTx/>
              <a:buNone/>
            </a:pPr>
            <a:r>
              <a:rPr lang="en-US" altLang="en-US" sz="3600" b="1" smtClean="0">
                <a:solidFill>
                  <a:schemeClr val="accent1"/>
                </a:solidFill>
                <a:latin typeface="Comic Sans MS" panose="030F0702030302020204" pitchFamily="66" charset="0"/>
              </a:rPr>
              <a:t>Consumer-</a:t>
            </a:r>
            <a:r>
              <a:rPr lang="en-US" altLang="en-US" sz="3600" b="1" smtClean="0">
                <a:solidFill>
                  <a:schemeClr val="bg1"/>
                </a:solidFill>
                <a:latin typeface="Comic Sans MS" panose="030F0702030302020204" pitchFamily="66" charset="0"/>
              </a:rPr>
              <a:t>Carnivores-eat meat</a:t>
            </a:r>
          </a:p>
          <a:p>
            <a:pPr eaLnBrk="1" hangingPunct="1"/>
            <a:r>
              <a:rPr lang="en-US" altLang="en-US" sz="3600" b="1" smtClean="0">
                <a:solidFill>
                  <a:schemeClr val="bg1"/>
                </a:solidFill>
                <a:latin typeface="Comic Sans MS" panose="030F0702030302020204" pitchFamily="66" charset="0"/>
              </a:rPr>
              <a:t>Predators</a:t>
            </a:r>
          </a:p>
          <a:p>
            <a:pPr lvl="1" eaLnBrk="1" hangingPunct="1"/>
            <a:r>
              <a:rPr lang="en-US" altLang="en-US" sz="3200" b="1" smtClean="0">
                <a:solidFill>
                  <a:schemeClr val="bg1"/>
                </a:solidFill>
                <a:latin typeface="Comic Sans MS" panose="030F0702030302020204" pitchFamily="66" charset="0"/>
              </a:rPr>
              <a:t>Hunt prey </a:t>
            </a:r>
          </a:p>
          <a:p>
            <a:pPr lvl="1" eaLnBrk="1" hangingPunct="1">
              <a:buFontTx/>
              <a:buNone/>
            </a:pPr>
            <a:r>
              <a:rPr lang="en-US" altLang="en-US" sz="3200" b="1" smtClean="0">
                <a:solidFill>
                  <a:schemeClr val="bg1"/>
                </a:solidFill>
                <a:latin typeface="Comic Sans MS" panose="030F0702030302020204" pitchFamily="66" charset="0"/>
              </a:rPr>
              <a:t>animals for food.</a:t>
            </a:r>
          </a:p>
        </p:txBody>
      </p:sp>
      <p:pic>
        <p:nvPicPr>
          <p:cNvPr id="18436" name="Picture 6" descr="sh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457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eaLnBrk="1" hangingPunct="1"/>
            <a:r>
              <a:rPr lang="en-US" altLang="en-US" sz="3600" b="1" smtClean="0">
                <a:solidFill>
                  <a:schemeClr val="accent1"/>
                </a:solidFill>
                <a:latin typeface="Comic Sans MS" panose="030F0702030302020204" pitchFamily="66" charset="0"/>
              </a:rPr>
              <a:t>Feeding Relationships</a:t>
            </a:r>
          </a:p>
        </p:txBody>
      </p:sp>
      <p:sp>
        <p:nvSpPr>
          <p:cNvPr id="19459" name="Rectangle 3"/>
          <p:cNvSpPr>
            <a:spLocks noGrp="1" noChangeArrowheads="1"/>
          </p:cNvSpPr>
          <p:nvPr>
            <p:ph type="body" idx="1"/>
          </p:nvPr>
        </p:nvSpPr>
        <p:spPr>
          <a:xfrm>
            <a:off x="228600" y="1295400"/>
            <a:ext cx="8534400" cy="4800600"/>
          </a:xfrm>
        </p:spPr>
        <p:txBody>
          <a:bodyPr/>
          <a:lstStyle/>
          <a:p>
            <a:pPr eaLnBrk="1" hangingPunct="1">
              <a:buFontTx/>
              <a:buNone/>
            </a:pPr>
            <a:r>
              <a:rPr lang="en-US" altLang="en-US" sz="3600" b="1" smtClean="0">
                <a:solidFill>
                  <a:schemeClr val="accent1"/>
                </a:solidFill>
                <a:latin typeface="Comic Sans MS" panose="030F0702030302020204" pitchFamily="66" charset="0"/>
              </a:rPr>
              <a:t>Consumer- </a:t>
            </a:r>
            <a:r>
              <a:rPr lang="en-US" altLang="en-US" sz="3600" b="1" smtClean="0">
                <a:solidFill>
                  <a:schemeClr val="bg1"/>
                </a:solidFill>
                <a:latin typeface="Comic Sans MS" panose="030F0702030302020204" pitchFamily="66" charset="0"/>
              </a:rPr>
              <a:t>Carnivores- eat meat</a:t>
            </a:r>
          </a:p>
          <a:p>
            <a:pPr eaLnBrk="1" hangingPunct="1"/>
            <a:r>
              <a:rPr lang="en-US" altLang="en-US" sz="3600" b="1" smtClean="0">
                <a:solidFill>
                  <a:schemeClr val="bg1"/>
                </a:solidFill>
                <a:latin typeface="Comic Sans MS" panose="030F0702030302020204" pitchFamily="66" charset="0"/>
              </a:rPr>
              <a:t>Scavengers</a:t>
            </a:r>
          </a:p>
          <a:p>
            <a:pPr lvl="1" eaLnBrk="1" hangingPunct="1"/>
            <a:r>
              <a:rPr lang="en-US" altLang="en-US" sz="3200" b="1" smtClean="0">
                <a:solidFill>
                  <a:schemeClr val="bg1"/>
                </a:solidFill>
                <a:latin typeface="Comic Sans MS" panose="030F0702030302020204" pitchFamily="66" charset="0"/>
              </a:rPr>
              <a:t>Feed on carrion, </a:t>
            </a:r>
          </a:p>
          <a:p>
            <a:pPr lvl="1" eaLnBrk="1" hangingPunct="1">
              <a:buFontTx/>
              <a:buNone/>
            </a:pPr>
            <a:r>
              <a:rPr lang="en-US" altLang="en-US" sz="3200" b="1" smtClean="0">
                <a:solidFill>
                  <a:schemeClr val="bg1"/>
                </a:solidFill>
                <a:latin typeface="Comic Sans MS" panose="030F0702030302020204" pitchFamily="66" charset="0"/>
              </a:rPr>
              <a:t>dead animals</a:t>
            </a:r>
          </a:p>
          <a:p>
            <a:pPr eaLnBrk="1" hangingPunct="1">
              <a:buFontTx/>
              <a:buNone/>
            </a:pPr>
            <a:endParaRPr lang="en-US" altLang="en-US" sz="3600" b="1" smtClean="0">
              <a:solidFill>
                <a:schemeClr val="bg1"/>
              </a:solidFill>
              <a:latin typeface="Comic Sans MS" panose="030F0702030302020204" pitchFamily="66" charset="0"/>
            </a:endParaRPr>
          </a:p>
        </p:txBody>
      </p:sp>
      <p:pic>
        <p:nvPicPr>
          <p:cNvPr id="19460" name="Picture 5" descr="v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41417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533400"/>
          </a:xfrm>
        </p:spPr>
        <p:txBody>
          <a:bodyPr/>
          <a:lstStyle/>
          <a:p>
            <a:pPr eaLnBrk="1" hangingPunct="1"/>
            <a:r>
              <a:rPr lang="en-US" altLang="en-US" sz="3600" b="1" smtClean="0">
                <a:solidFill>
                  <a:schemeClr val="accent1"/>
                </a:solidFill>
                <a:latin typeface="Comic Sans MS" panose="030F0702030302020204" pitchFamily="66" charset="0"/>
              </a:rPr>
              <a:t>Feeding Relationships</a:t>
            </a:r>
          </a:p>
        </p:txBody>
      </p:sp>
      <p:sp>
        <p:nvSpPr>
          <p:cNvPr id="20483" name="Rectangle 3"/>
          <p:cNvSpPr>
            <a:spLocks noGrp="1" noChangeArrowheads="1"/>
          </p:cNvSpPr>
          <p:nvPr>
            <p:ph type="body" idx="1"/>
          </p:nvPr>
        </p:nvSpPr>
        <p:spPr>
          <a:xfrm>
            <a:off x="304800" y="1219200"/>
            <a:ext cx="8077200" cy="1219200"/>
          </a:xfrm>
        </p:spPr>
        <p:txBody>
          <a:bodyPr/>
          <a:lstStyle/>
          <a:p>
            <a:pPr eaLnBrk="1" hangingPunct="1">
              <a:lnSpc>
                <a:spcPct val="90000"/>
              </a:lnSpc>
              <a:buFontTx/>
              <a:buNone/>
            </a:pPr>
            <a:r>
              <a:rPr lang="en-US" altLang="en-US" sz="3600" smtClean="0">
                <a:solidFill>
                  <a:schemeClr val="accent1"/>
                </a:solidFill>
                <a:latin typeface="Comic Sans MS" panose="030F0702030302020204" pitchFamily="66" charset="0"/>
              </a:rPr>
              <a:t>Consumer- </a:t>
            </a:r>
            <a:r>
              <a:rPr lang="en-US" altLang="en-US" sz="3600" smtClean="0">
                <a:solidFill>
                  <a:schemeClr val="bg1"/>
                </a:solidFill>
                <a:latin typeface="Comic Sans MS" panose="030F0702030302020204" pitchFamily="66" charset="0"/>
              </a:rPr>
              <a:t>Omnivores </a:t>
            </a:r>
            <a:r>
              <a:rPr lang="en-US" altLang="en-US" smtClean="0">
                <a:solidFill>
                  <a:schemeClr val="bg1"/>
                </a:solidFill>
                <a:latin typeface="Comic Sans MS" panose="030F0702030302020204" pitchFamily="66" charset="0"/>
              </a:rPr>
              <a:t>-eat both plants</a:t>
            </a:r>
          </a:p>
          <a:p>
            <a:pPr eaLnBrk="1" hangingPunct="1">
              <a:lnSpc>
                <a:spcPct val="90000"/>
              </a:lnSpc>
              <a:buFontTx/>
              <a:buNone/>
            </a:pPr>
            <a:r>
              <a:rPr lang="en-US" altLang="en-US" smtClean="0">
                <a:solidFill>
                  <a:schemeClr val="bg1"/>
                </a:solidFill>
                <a:latin typeface="Comic Sans MS" panose="030F0702030302020204" pitchFamily="66" charset="0"/>
              </a:rPr>
              <a:t>	 and animals</a:t>
            </a:r>
          </a:p>
        </p:txBody>
      </p:sp>
      <p:pic>
        <p:nvPicPr>
          <p:cNvPr id="20484" name="Picture 6" descr="http://naturalunseenhazards.files.wordpress.com/2009/09/racc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47244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81000"/>
            <a:ext cx="7772400" cy="1143000"/>
          </a:xfrm>
        </p:spPr>
        <p:txBody>
          <a:bodyPr/>
          <a:lstStyle/>
          <a:p>
            <a:pPr eaLnBrk="1" hangingPunct="1"/>
            <a:r>
              <a:rPr lang="en-US" altLang="en-US" sz="4000" b="1" smtClean="0">
                <a:solidFill>
                  <a:srgbClr val="FFFF00"/>
                </a:solidFill>
                <a:latin typeface="Comic Sans MS" panose="030F0702030302020204" pitchFamily="66" charset="0"/>
              </a:rPr>
              <a:t>WHAT IS ECOLOGY?</a:t>
            </a:r>
          </a:p>
        </p:txBody>
      </p:sp>
      <p:sp>
        <p:nvSpPr>
          <p:cNvPr id="3075" name="Rectangle 3"/>
          <p:cNvSpPr>
            <a:spLocks noGrp="1" noChangeArrowheads="1"/>
          </p:cNvSpPr>
          <p:nvPr>
            <p:ph type="body" idx="1"/>
          </p:nvPr>
        </p:nvSpPr>
        <p:spPr>
          <a:xfrm>
            <a:off x="609600" y="1676400"/>
            <a:ext cx="8229600" cy="4572000"/>
          </a:xfrm>
        </p:spPr>
        <p:txBody>
          <a:bodyPr/>
          <a:lstStyle/>
          <a:p>
            <a:pPr eaLnBrk="1" hangingPunct="1">
              <a:buFontTx/>
              <a:buNone/>
            </a:pPr>
            <a:r>
              <a:rPr lang="en-US" altLang="en-US" sz="3600" b="1" smtClean="0">
                <a:solidFill>
                  <a:srgbClr val="FFFF00"/>
                </a:solidFill>
                <a:latin typeface="Comic Sans MS" panose="030F0702030302020204" pitchFamily="66" charset="0"/>
              </a:rPr>
              <a:t>Ecology-</a:t>
            </a:r>
            <a:r>
              <a:rPr lang="en-US" altLang="en-US" sz="3600" b="1" smtClean="0">
                <a:solidFill>
                  <a:schemeClr val="accent1"/>
                </a:solidFill>
                <a:latin typeface="Comic Sans MS" panose="030F0702030302020204" pitchFamily="66" charset="0"/>
              </a:rPr>
              <a:t> </a:t>
            </a:r>
            <a:r>
              <a:rPr lang="en-US" altLang="en-US" sz="3600" b="1" smtClean="0">
                <a:solidFill>
                  <a:schemeClr val="bg1"/>
                </a:solidFill>
                <a:latin typeface="Comic Sans MS" panose="030F0702030302020204" pitchFamily="66" charset="0"/>
              </a:rPr>
              <a:t>the scientific study of interactions between </a:t>
            </a:r>
            <a:r>
              <a:rPr lang="en-US" altLang="en-US" sz="3600" b="1" smtClean="0">
                <a:solidFill>
                  <a:schemeClr val="tx2"/>
                </a:solidFill>
                <a:latin typeface="Comic Sans MS" panose="030F0702030302020204" pitchFamily="66" charset="0"/>
              </a:rPr>
              <a:t>organisms and their environments, </a:t>
            </a:r>
            <a:r>
              <a:rPr lang="en-US" altLang="en-US" sz="3600" b="1" smtClean="0">
                <a:solidFill>
                  <a:schemeClr val="bg1"/>
                </a:solidFill>
                <a:latin typeface="Comic Sans MS" panose="030F0702030302020204" pitchFamily="66" charset="0"/>
              </a:rPr>
              <a:t>focusing on energy transfer</a:t>
            </a:r>
          </a:p>
          <a:p>
            <a:pPr eaLnBrk="1" hangingPunct="1">
              <a:buFontTx/>
              <a:buNone/>
            </a:pPr>
            <a:endParaRPr lang="en-US" altLang="en-US" sz="3600" b="1" smtClean="0">
              <a:solidFill>
                <a:schemeClr val="bg1"/>
              </a:solidFill>
              <a:latin typeface="Comic Sans MS" panose="030F0702030302020204" pitchFamily="66" charset="0"/>
            </a:endParaRPr>
          </a:p>
          <a:p>
            <a:pPr eaLnBrk="1" hangingPunct="1">
              <a:buFontTx/>
              <a:buNone/>
            </a:pPr>
            <a:r>
              <a:rPr lang="en-US" altLang="en-US" sz="3600" b="1" smtClean="0">
                <a:solidFill>
                  <a:schemeClr val="bg1"/>
                </a:solidFill>
                <a:latin typeface="Comic Sans MS" panose="030F0702030302020204" pitchFamily="66" charset="0"/>
              </a:rPr>
              <a:t>Ecology is a science of </a:t>
            </a:r>
            <a:r>
              <a:rPr lang="en-US" altLang="en-US" sz="3600" b="1" smtClean="0">
                <a:solidFill>
                  <a:schemeClr val="tx2"/>
                </a:solidFill>
                <a:latin typeface="Comic Sans MS" panose="030F0702030302020204" pitchFamily="66" charset="0"/>
              </a:rPr>
              <a:t>relationships</a:t>
            </a:r>
            <a:endParaRPr lang="en-US" altLang="en-US" b="1" smtClean="0">
              <a:solidFill>
                <a:schemeClr val="bg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ox(in)">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ox(in)">
                                      <p:cBhvr>
                                        <p:cTn id="1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533400"/>
          </a:xfrm>
        </p:spPr>
        <p:txBody>
          <a:bodyPr/>
          <a:lstStyle/>
          <a:p>
            <a:pPr eaLnBrk="1" hangingPunct="1"/>
            <a:r>
              <a:rPr lang="en-US" altLang="en-US" sz="3600" b="1" smtClean="0">
                <a:solidFill>
                  <a:schemeClr val="accent1"/>
                </a:solidFill>
                <a:latin typeface="Comic Sans MS" panose="030F0702030302020204" pitchFamily="66" charset="0"/>
              </a:rPr>
              <a:t>Feeding Relationships</a:t>
            </a:r>
          </a:p>
        </p:txBody>
      </p:sp>
      <p:sp>
        <p:nvSpPr>
          <p:cNvPr id="21507" name="Rectangle 3"/>
          <p:cNvSpPr>
            <a:spLocks noGrp="1" noChangeArrowheads="1"/>
          </p:cNvSpPr>
          <p:nvPr>
            <p:ph type="body" idx="1"/>
          </p:nvPr>
        </p:nvSpPr>
        <p:spPr>
          <a:xfrm>
            <a:off x="304800" y="1371600"/>
            <a:ext cx="4800600" cy="4648200"/>
          </a:xfrm>
        </p:spPr>
        <p:txBody>
          <a:bodyPr/>
          <a:lstStyle/>
          <a:p>
            <a:pPr eaLnBrk="1" hangingPunct="1">
              <a:buFontTx/>
              <a:buNone/>
            </a:pPr>
            <a:r>
              <a:rPr lang="en-US" altLang="en-US" sz="3600" smtClean="0">
                <a:solidFill>
                  <a:schemeClr val="accent1"/>
                </a:solidFill>
                <a:latin typeface="Comic Sans MS" panose="030F0702030302020204" pitchFamily="66" charset="0"/>
              </a:rPr>
              <a:t>Consumer- </a:t>
            </a:r>
            <a:r>
              <a:rPr lang="en-US" altLang="en-US" sz="3600" smtClean="0">
                <a:solidFill>
                  <a:schemeClr val="bg1"/>
                </a:solidFill>
                <a:latin typeface="Comic Sans MS" panose="030F0702030302020204" pitchFamily="66" charset="0"/>
              </a:rPr>
              <a:t>Decomposers</a:t>
            </a:r>
          </a:p>
          <a:p>
            <a:pPr lvl="2" eaLnBrk="1" hangingPunct="1"/>
            <a:r>
              <a:rPr lang="en-US" altLang="en-US" sz="2800" smtClean="0">
                <a:solidFill>
                  <a:schemeClr val="bg1"/>
                </a:solidFill>
                <a:latin typeface="Comic Sans MS" panose="030F0702030302020204" pitchFamily="66" charset="0"/>
              </a:rPr>
              <a:t>Breakdown the complex compounds of dead and decaying plants and animals into simpler molecules that can be absorbed</a:t>
            </a:r>
          </a:p>
        </p:txBody>
      </p:sp>
      <p:pic>
        <p:nvPicPr>
          <p:cNvPr id="21508" name="Picture 4" descr="Amanita_phalloides(f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09600"/>
          </a:xfrm>
        </p:spPr>
        <p:txBody>
          <a:bodyPr/>
          <a:lstStyle/>
          <a:p>
            <a:pPr eaLnBrk="1" hangingPunct="1"/>
            <a:r>
              <a:rPr lang="en-US" altLang="en-US" sz="3600" b="1" smtClean="0">
                <a:solidFill>
                  <a:schemeClr val="accent1"/>
                </a:solidFill>
                <a:latin typeface="Comic Sans MS" panose="030F0702030302020204" pitchFamily="66" charset="0"/>
              </a:rPr>
              <a:t>Symbiotic Relationships</a:t>
            </a:r>
          </a:p>
        </p:txBody>
      </p:sp>
      <p:sp>
        <p:nvSpPr>
          <p:cNvPr id="22531" name="Rectangle 3"/>
          <p:cNvSpPr>
            <a:spLocks noGrp="1" noChangeArrowheads="1"/>
          </p:cNvSpPr>
          <p:nvPr>
            <p:ph type="body" idx="1"/>
          </p:nvPr>
        </p:nvSpPr>
        <p:spPr>
          <a:xfrm>
            <a:off x="228600" y="1066800"/>
            <a:ext cx="8610600" cy="762000"/>
          </a:xfrm>
        </p:spPr>
        <p:txBody>
          <a:bodyPr/>
          <a:lstStyle/>
          <a:p>
            <a:pPr eaLnBrk="1" hangingPunct="1">
              <a:buFontTx/>
              <a:buNone/>
            </a:pPr>
            <a:r>
              <a:rPr lang="en-US" altLang="en-US" b="1" smtClean="0">
                <a:solidFill>
                  <a:schemeClr val="accent1"/>
                </a:solidFill>
                <a:latin typeface="Comic Sans MS" panose="030F0702030302020204" pitchFamily="66" charset="0"/>
              </a:rPr>
              <a:t>Symbiosis- </a:t>
            </a:r>
            <a:r>
              <a:rPr lang="en-US" altLang="en-US" b="1" smtClean="0">
                <a:solidFill>
                  <a:schemeClr val="bg1"/>
                </a:solidFill>
                <a:latin typeface="Comic Sans MS" panose="030F0702030302020204" pitchFamily="66" charset="0"/>
              </a:rPr>
              <a:t>two species</a:t>
            </a:r>
            <a:r>
              <a:rPr lang="en-US" altLang="en-US" b="1" smtClean="0">
                <a:solidFill>
                  <a:schemeClr val="accent1"/>
                </a:solidFill>
                <a:latin typeface="Comic Sans MS" panose="030F0702030302020204" pitchFamily="66" charset="0"/>
              </a:rPr>
              <a:t> </a:t>
            </a:r>
            <a:r>
              <a:rPr lang="en-US" altLang="en-US" b="1" smtClean="0">
                <a:solidFill>
                  <a:schemeClr val="bg1"/>
                </a:solidFill>
                <a:latin typeface="Comic Sans MS" panose="030F0702030302020204" pitchFamily="66" charset="0"/>
              </a:rPr>
              <a:t>living together</a:t>
            </a:r>
          </a:p>
        </p:txBody>
      </p:sp>
      <p:pic>
        <p:nvPicPr>
          <p:cNvPr id="22532" name="Picture 8" descr="Symbiosis">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3711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10"/>
          <p:cNvSpPr txBox="1">
            <a:spLocks noChangeArrowheads="1"/>
          </p:cNvSpPr>
          <p:nvPr/>
        </p:nvSpPr>
        <p:spPr bwMode="auto">
          <a:xfrm>
            <a:off x="228600" y="1828800"/>
            <a:ext cx="4419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accent1"/>
                </a:solidFill>
                <a:latin typeface="Comic Sans MS" panose="030F0702030302020204" pitchFamily="66" charset="0"/>
              </a:rPr>
              <a:t>3 Types of symbiosis:</a:t>
            </a:r>
          </a:p>
          <a:p>
            <a:pPr eaLnBrk="1" hangingPunct="1">
              <a:spcBef>
                <a:spcPct val="50000"/>
              </a:spcBef>
            </a:pPr>
            <a:r>
              <a:rPr lang="en-US" altLang="en-US" sz="3600" b="1">
                <a:solidFill>
                  <a:schemeClr val="bg1"/>
                </a:solidFill>
                <a:latin typeface="Comic Sans MS" panose="030F0702030302020204" pitchFamily="66" charset="0"/>
              </a:rPr>
              <a:t>1. Commensalism</a:t>
            </a:r>
          </a:p>
          <a:p>
            <a:pPr eaLnBrk="1" hangingPunct="1">
              <a:spcBef>
                <a:spcPct val="50000"/>
              </a:spcBef>
            </a:pPr>
            <a:r>
              <a:rPr lang="en-US" altLang="en-US" sz="3600" b="1">
                <a:solidFill>
                  <a:schemeClr val="bg1"/>
                </a:solidFill>
                <a:latin typeface="Comic Sans MS" panose="030F0702030302020204" pitchFamily="66" charset="0"/>
              </a:rPr>
              <a:t>2. Parasitism</a:t>
            </a:r>
          </a:p>
          <a:p>
            <a:pPr eaLnBrk="1" hangingPunct="1">
              <a:spcBef>
                <a:spcPct val="50000"/>
              </a:spcBef>
            </a:pPr>
            <a:r>
              <a:rPr lang="en-US" altLang="en-US" sz="3600" b="1">
                <a:solidFill>
                  <a:schemeClr val="bg1"/>
                </a:solidFill>
                <a:latin typeface="Comic Sans MS" panose="030F0702030302020204" pitchFamily="66" charset="0"/>
              </a:rPr>
              <a:t>3. Mutualism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838200"/>
          </a:xfrm>
        </p:spPr>
        <p:txBody>
          <a:bodyPr/>
          <a:lstStyle/>
          <a:p>
            <a:pPr eaLnBrk="1" hangingPunct="1"/>
            <a:r>
              <a:rPr lang="en-US" altLang="en-US" sz="3600" b="1" smtClean="0">
                <a:solidFill>
                  <a:schemeClr val="accent1"/>
                </a:solidFill>
                <a:latin typeface="Comic Sans MS" panose="030F0702030302020204" pitchFamily="66" charset="0"/>
              </a:rPr>
              <a:t>Symbiotic Relationships</a:t>
            </a:r>
          </a:p>
        </p:txBody>
      </p:sp>
      <p:sp>
        <p:nvSpPr>
          <p:cNvPr id="23555" name="Rectangle 3"/>
          <p:cNvSpPr>
            <a:spLocks noGrp="1" noChangeArrowheads="1"/>
          </p:cNvSpPr>
          <p:nvPr>
            <p:ph type="body" idx="1"/>
          </p:nvPr>
        </p:nvSpPr>
        <p:spPr>
          <a:xfrm>
            <a:off x="228600" y="990600"/>
            <a:ext cx="4953000" cy="3886200"/>
          </a:xfrm>
        </p:spPr>
        <p:txBody>
          <a:bodyPr/>
          <a:lstStyle/>
          <a:p>
            <a:pPr eaLnBrk="1" hangingPunct="1">
              <a:buFontTx/>
              <a:buNone/>
            </a:pPr>
            <a:r>
              <a:rPr lang="en-US" altLang="en-US" b="1" smtClean="0">
                <a:solidFill>
                  <a:schemeClr val="accent1"/>
                </a:solidFill>
                <a:latin typeface="Comic Sans MS" panose="030F0702030302020204" pitchFamily="66" charset="0"/>
              </a:rPr>
              <a:t>Commensalism- </a:t>
            </a:r>
          </a:p>
          <a:p>
            <a:pPr eaLnBrk="1" hangingPunct="1">
              <a:buFontTx/>
              <a:buNone/>
            </a:pPr>
            <a:r>
              <a:rPr lang="en-US" altLang="en-US" b="1" smtClean="0">
                <a:solidFill>
                  <a:schemeClr val="accent1"/>
                </a:solidFill>
                <a:latin typeface="Comic Sans MS" panose="030F0702030302020204" pitchFamily="66" charset="0"/>
              </a:rPr>
              <a:t>	</a:t>
            </a:r>
            <a:r>
              <a:rPr lang="en-US" altLang="en-US" b="1" smtClean="0">
                <a:solidFill>
                  <a:schemeClr val="bg1"/>
                </a:solidFill>
                <a:latin typeface="Comic Sans MS" panose="030F0702030302020204" pitchFamily="66" charset="0"/>
              </a:rPr>
              <a:t>one species benefits and the other is neither harmed nor helped</a:t>
            </a:r>
          </a:p>
          <a:p>
            <a:pPr eaLnBrk="1" hangingPunct="1">
              <a:buFontTx/>
              <a:buNone/>
            </a:pPr>
            <a:r>
              <a:rPr lang="en-US" altLang="en-US" b="1" smtClean="0">
                <a:solidFill>
                  <a:schemeClr val="bg1"/>
                </a:solidFill>
                <a:latin typeface="Comic Sans MS" panose="030F0702030302020204" pitchFamily="66" charset="0"/>
              </a:rPr>
              <a:t>Ex. orchids on a tree</a:t>
            </a:r>
          </a:p>
        </p:txBody>
      </p:sp>
      <p:sp>
        <p:nvSpPr>
          <p:cNvPr id="23556" name="Text Box 1029"/>
          <p:cNvSpPr txBox="1">
            <a:spLocks noChangeArrowheads="1"/>
          </p:cNvSpPr>
          <p:nvPr/>
        </p:nvSpPr>
        <p:spPr bwMode="auto">
          <a:xfrm>
            <a:off x="304800" y="4343400"/>
            <a:ext cx="5943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FFFF"/>
                </a:solidFill>
                <a:latin typeface="Comic Sans MS" panose="030F0702030302020204" pitchFamily="66" charset="0"/>
              </a:rPr>
              <a:t>Epiphytes: </a:t>
            </a:r>
            <a:r>
              <a:rPr lang="en-US" altLang="en-US" sz="2000" b="1">
                <a:solidFill>
                  <a:schemeClr val="bg1"/>
                </a:solidFill>
                <a:latin typeface="Comic Sans MS" panose="030F0702030302020204" pitchFamily="66" charset="0"/>
              </a:rPr>
              <a:t>A plant, such as a tropical orchid or a bromeliad, that grows on another plant upon which it depends for mechanical support but not for nutrients. Also called </a:t>
            </a:r>
            <a:r>
              <a:rPr lang="en-US" altLang="en-US" sz="2000" b="1" i="1">
                <a:solidFill>
                  <a:schemeClr val="tx2"/>
                </a:solidFill>
                <a:latin typeface="Comic Sans MS" panose="030F0702030302020204" pitchFamily="66" charset="0"/>
              </a:rPr>
              <a:t>xerophyte</a:t>
            </a:r>
            <a:r>
              <a:rPr lang="en-US" altLang="en-US" sz="2000" b="1">
                <a:solidFill>
                  <a:schemeClr val="bg1"/>
                </a:solidFill>
                <a:latin typeface="Comic Sans MS" panose="030F0702030302020204" pitchFamily="66" charset="0"/>
              </a:rPr>
              <a:t>, </a:t>
            </a:r>
            <a:r>
              <a:rPr lang="en-US" altLang="en-US" sz="2000" b="1" i="1">
                <a:solidFill>
                  <a:schemeClr val="bg1"/>
                </a:solidFill>
                <a:latin typeface="Comic Sans MS" panose="030F0702030302020204" pitchFamily="66" charset="0"/>
              </a:rPr>
              <a:t>air plant</a:t>
            </a:r>
            <a:r>
              <a:rPr lang="en-US" altLang="en-US" sz="2000" b="1">
                <a:solidFill>
                  <a:schemeClr val="bg1"/>
                </a:solidFill>
                <a:latin typeface="Comic Sans MS" panose="030F0702030302020204" pitchFamily="66" charset="0"/>
              </a:rPr>
              <a:t>.</a:t>
            </a:r>
            <a:r>
              <a:rPr lang="en-US" altLang="en-US" sz="2000">
                <a:solidFill>
                  <a:schemeClr val="bg1"/>
                </a:solidFill>
                <a:latin typeface="Comic Sans MS" panose="030F0702030302020204" pitchFamily="66" charset="0"/>
              </a:rPr>
              <a:t> </a:t>
            </a:r>
          </a:p>
        </p:txBody>
      </p:sp>
      <p:pic>
        <p:nvPicPr>
          <p:cNvPr id="23557" name="Picture 7" descr="C:\Users\Cheryl\AppData\Local\Microsoft\Windows\Temporary Internet Files\Low\Content.IE5\LGH5ORJA\20090829-11-19-26-top-creek--orchid--epiphy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0"/>
            <a:ext cx="3860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http://www.kew.org/mng/gallery/img_large/0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124200"/>
            <a:ext cx="237807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85800" y="228600"/>
            <a:ext cx="7772400" cy="1143000"/>
          </a:xfrm>
        </p:spPr>
        <p:txBody>
          <a:bodyPr/>
          <a:lstStyle/>
          <a:p>
            <a:pPr eaLnBrk="1" hangingPunct="1"/>
            <a:r>
              <a:rPr lang="en-US" altLang="en-US" sz="3600" b="1" smtClean="0">
                <a:solidFill>
                  <a:schemeClr val="accent1"/>
                </a:solidFill>
                <a:latin typeface="Comic Sans MS" panose="030F0702030302020204" pitchFamily="66" charset="0"/>
              </a:rPr>
              <a:t>Symbiotic Relationships</a:t>
            </a:r>
          </a:p>
        </p:txBody>
      </p:sp>
      <p:sp>
        <p:nvSpPr>
          <p:cNvPr id="24579" name="Rectangle 1027"/>
          <p:cNvSpPr>
            <a:spLocks noGrp="1" noChangeArrowheads="1"/>
          </p:cNvSpPr>
          <p:nvPr>
            <p:ph type="body" idx="1"/>
          </p:nvPr>
        </p:nvSpPr>
        <p:spPr>
          <a:xfrm>
            <a:off x="228600" y="1295400"/>
            <a:ext cx="4953000" cy="3886200"/>
          </a:xfrm>
        </p:spPr>
        <p:txBody>
          <a:bodyPr/>
          <a:lstStyle/>
          <a:p>
            <a:pPr eaLnBrk="1" hangingPunct="1">
              <a:buFontTx/>
              <a:buNone/>
            </a:pPr>
            <a:r>
              <a:rPr lang="en-US" altLang="en-US" b="1" smtClean="0">
                <a:solidFill>
                  <a:schemeClr val="accent1"/>
                </a:solidFill>
                <a:latin typeface="Comic Sans MS" panose="030F0702030302020204" pitchFamily="66" charset="0"/>
              </a:rPr>
              <a:t>Commensalism- </a:t>
            </a:r>
          </a:p>
          <a:p>
            <a:pPr eaLnBrk="1" hangingPunct="1">
              <a:buFontTx/>
              <a:buNone/>
            </a:pPr>
            <a:r>
              <a:rPr lang="en-US" altLang="en-US" b="1" smtClean="0">
                <a:solidFill>
                  <a:schemeClr val="accent1"/>
                </a:solidFill>
                <a:latin typeface="Comic Sans MS" panose="030F0702030302020204" pitchFamily="66" charset="0"/>
              </a:rPr>
              <a:t>	</a:t>
            </a:r>
            <a:r>
              <a:rPr lang="en-US" altLang="en-US" b="1" smtClean="0">
                <a:solidFill>
                  <a:schemeClr val="bg1"/>
                </a:solidFill>
                <a:latin typeface="Comic Sans MS" panose="030F0702030302020204" pitchFamily="66" charset="0"/>
              </a:rPr>
              <a:t>one species benefits and the other is neither harmed nor helped</a:t>
            </a:r>
          </a:p>
          <a:p>
            <a:pPr eaLnBrk="1" hangingPunct="1">
              <a:buFontTx/>
              <a:buNone/>
            </a:pPr>
            <a:r>
              <a:rPr lang="en-US" altLang="en-US" b="1" smtClean="0">
                <a:solidFill>
                  <a:schemeClr val="bg1"/>
                </a:solidFill>
                <a:latin typeface="Comic Sans MS" panose="030F0702030302020204" pitchFamily="66" charset="0"/>
              </a:rPr>
              <a:t>Ex. polar bears and cyanobacteria</a:t>
            </a:r>
          </a:p>
        </p:txBody>
      </p:sp>
      <p:pic>
        <p:nvPicPr>
          <p:cNvPr id="24580" name="Picture 1030" descr="polar-bear-slum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411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eaLnBrk="1" hangingPunct="1"/>
            <a:r>
              <a:rPr lang="en-US" altLang="en-US" sz="3600" b="1" smtClean="0">
                <a:solidFill>
                  <a:schemeClr val="accent1"/>
                </a:solidFill>
                <a:latin typeface="Comic Sans MS" panose="030F0702030302020204" pitchFamily="66" charset="0"/>
              </a:rPr>
              <a:t>Symbiotic Relationships</a:t>
            </a:r>
          </a:p>
        </p:txBody>
      </p:sp>
      <p:sp>
        <p:nvSpPr>
          <p:cNvPr id="25603" name="Rectangle 3"/>
          <p:cNvSpPr>
            <a:spLocks noGrp="1" noChangeArrowheads="1"/>
          </p:cNvSpPr>
          <p:nvPr>
            <p:ph type="body" idx="1"/>
          </p:nvPr>
        </p:nvSpPr>
        <p:spPr>
          <a:xfrm>
            <a:off x="228600" y="1295400"/>
            <a:ext cx="8305800" cy="3886200"/>
          </a:xfrm>
        </p:spPr>
        <p:txBody>
          <a:bodyPr/>
          <a:lstStyle/>
          <a:p>
            <a:pPr eaLnBrk="1" hangingPunct="1">
              <a:buFontTx/>
              <a:buNone/>
            </a:pPr>
            <a:r>
              <a:rPr lang="en-US" altLang="en-US" sz="3600" b="1" smtClean="0">
                <a:solidFill>
                  <a:schemeClr val="accent1"/>
                </a:solidFill>
                <a:latin typeface="Comic Sans MS" panose="030F0702030302020204" pitchFamily="66" charset="0"/>
              </a:rPr>
              <a:t>Parasitism- 	</a:t>
            </a:r>
          </a:p>
          <a:p>
            <a:pPr eaLnBrk="1" hangingPunct="1">
              <a:buFontTx/>
              <a:buNone/>
            </a:pPr>
            <a:r>
              <a:rPr lang="en-US" altLang="en-US" sz="3600" b="1" smtClean="0">
                <a:solidFill>
                  <a:schemeClr val="bg1"/>
                </a:solidFill>
                <a:latin typeface="Comic Sans MS" panose="030F0702030302020204" pitchFamily="66" charset="0"/>
              </a:rPr>
              <a:t>one species benefits (parasite) and the other is harmed (host)</a:t>
            </a:r>
          </a:p>
          <a:p>
            <a:pPr eaLnBrk="1" hangingPunct="1">
              <a:buFontTx/>
              <a:buNone/>
            </a:pPr>
            <a:endParaRPr lang="en-US" altLang="en-US" sz="1400" b="1" smtClean="0">
              <a:solidFill>
                <a:schemeClr val="bg1"/>
              </a:solidFill>
              <a:latin typeface="Comic Sans MS" panose="030F0702030302020204" pitchFamily="66" charset="0"/>
            </a:endParaRPr>
          </a:p>
          <a:p>
            <a:pPr eaLnBrk="1" hangingPunct="1"/>
            <a:r>
              <a:rPr lang="en-US" altLang="en-US" sz="3600" b="1" smtClean="0">
                <a:solidFill>
                  <a:schemeClr val="bg1"/>
                </a:solidFill>
                <a:latin typeface="Comic Sans MS" panose="030F0702030302020204" pitchFamily="66" charset="0"/>
              </a:rPr>
              <a:t>Parasite-Host relationship</a:t>
            </a:r>
          </a:p>
        </p:txBody>
      </p:sp>
      <p:pic>
        <p:nvPicPr>
          <p:cNvPr id="25604" name="Picture 1031" descr="IDVectorDeerTi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14800"/>
            <a:ext cx="632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pPr eaLnBrk="1" hangingPunct="1"/>
            <a:r>
              <a:rPr lang="en-US" altLang="en-US" sz="3600" b="1" smtClean="0">
                <a:solidFill>
                  <a:schemeClr val="accent1"/>
                </a:solidFill>
                <a:latin typeface="Comic Sans MS" panose="030F0702030302020204" pitchFamily="66" charset="0"/>
              </a:rPr>
              <a:t>Symbiotic Relationships</a:t>
            </a:r>
          </a:p>
        </p:txBody>
      </p:sp>
      <p:sp>
        <p:nvSpPr>
          <p:cNvPr id="26627" name="Rectangle 3"/>
          <p:cNvSpPr>
            <a:spLocks noGrp="1" noChangeArrowheads="1"/>
          </p:cNvSpPr>
          <p:nvPr>
            <p:ph type="body" idx="1"/>
          </p:nvPr>
        </p:nvSpPr>
        <p:spPr>
          <a:xfrm>
            <a:off x="228600" y="1295400"/>
            <a:ext cx="8305800" cy="3886200"/>
          </a:xfrm>
        </p:spPr>
        <p:txBody>
          <a:bodyPr/>
          <a:lstStyle/>
          <a:p>
            <a:pPr eaLnBrk="1" hangingPunct="1">
              <a:buFontTx/>
              <a:buNone/>
            </a:pPr>
            <a:r>
              <a:rPr lang="en-US" altLang="en-US" sz="3600" b="1" smtClean="0">
                <a:solidFill>
                  <a:schemeClr val="accent1"/>
                </a:solidFill>
                <a:latin typeface="Comic Sans MS" panose="030F0702030302020204" pitchFamily="66" charset="0"/>
              </a:rPr>
              <a:t>Parasitism- 	</a:t>
            </a:r>
            <a:r>
              <a:rPr lang="en-US" altLang="en-US" sz="3600" b="1" smtClean="0">
                <a:solidFill>
                  <a:schemeClr val="bg1"/>
                </a:solidFill>
                <a:latin typeface="Comic Sans MS" panose="030F0702030302020204" pitchFamily="66" charset="0"/>
              </a:rPr>
              <a:t>parasite-host</a:t>
            </a:r>
          </a:p>
          <a:p>
            <a:pPr eaLnBrk="1" hangingPunct="1">
              <a:buFontTx/>
              <a:buNone/>
            </a:pPr>
            <a:r>
              <a:rPr lang="en-US" altLang="en-US" sz="3600" b="1" smtClean="0">
                <a:solidFill>
                  <a:schemeClr val="bg1"/>
                </a:solidFill>
                <a:latin typeface="Comic Sans MS" panose="030F0702030302020204" pitchFamily="66" charset="0"/>
              </a:rPr>
              <a:t>Ex. lampreys, </a:t>
            </a:r>
          </a:p>
          <a:p>
            <a:pPr eaLnBrk="1" hangingPunct="1">
              <a:buFontTx/>
              <a:buNone/>
            </a:pPr>
            <a:r>
              <a:rPr lang="en-US" altLang="en-US" sz="3600" b="1" smtClean="0">
                <a:solidFill>
                  <a:schemeClr val="bg1"/>
                </a:solidFill>
                <a:latin typeface="Comic Sans MS" panose="030F0702030302020204" pitchFamily="66" charset="0"/>
              </a:rPr>
              <a:t>leeches, fleas,</a:t>
            </a:r>
          </a:p>
          <a:p>
            <a:pPr eaLnBrk="1" hangingPunct="1">
              <a:buFontTx/>
              <a:buNone/>
            </a:pPr>
            <a:r>
              <a:rPr lang="en-US" altLang="en-US" sz="3600" b="1" smtClean="0">
                <a:solidFill>
                  <a:schemeClr val="bg1"/>
                </a:solidFill>
                <a:latin typeface="Comic Sans MS" panose="030F0702030302020204" pitchFamily="66" charset="0"/>
              </a:rPr>
              <a:t>ticks, tapeworm</a:t>
            </a:r>
          </a:p>
        </p:txBody>
      </p:sp>
      <p:pic>
        <p:nvPicPr>
          <p:cNvPr id="26628" name="Picture 4" descr="lamp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81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228600"/>
            <a:ext cx="7772400" cy="1143000"/>
          </a:xfrm>
        </p:spPr>
        <p:txBody>
          <a:bodyPr/>
          <a:lstStyle/>
          <a:p>
            <a:pPr eaLnBrk="1" hangingPunct="1"/>
            <a:r>
              <a:rPr lang="en-US" altLang="en-US" sz="3600" b="1" smtClean="0">
                <a:solidFill>
                  <a:schemeClr val="accent1"/>
                </a:solidFill>
                <a:latin typeface="Comic Sans MS" panose="030F0702030302020204" pitchFamily="66" charset="0"/>
              </a:rPr>
              <a:t>Symbiotic Relationships</a:t>
            </a:r>
          </a:p>
        </p:txBody>
      </p:sp>
      <p:sp>
        <p:nvSpPr>
          <p:cNvPr id="27651" name="Rectangle 1027"/>
          <p:cNvSpPr>
            <a:spLocks noGrp="1" noChangeArrowheads="1"/>
          </p:cNvSpPr>
          <p:nvPr>
            <p:ph type="body" idx="1"/>
          </p:nvPr>
        </p:nvSpPr>
        <p:spPr>
          <a:xfrm>
            <a:off x="228600" y="1295400"/>
            <a:ext cx="4419600" cy="3886200"/>
          </a:xfrm>
        </p:spPr>
        <p:txBody>
          <a:bodyPr/>
          <a:lstStyle/>
          <a:p>
            <a:pPr eaLnBrk="1" hangingPunct="1">
              <a:lnSpc>
                <a:spcPct val="90000"/>
              </a:lnSpc>
              <a:buFontTx/>
              <a:buNone/>
            </a:pPr>
            <a:r>
              <a:rPr lang="en-US" altLang="en-US" sz="3600" b="1" smtClean="0">
                <a:solidFill>
                  <a:schemeClr val="accent1"/>
                </a:solidFill>
                <a:latin typeface="Comic Sans MS" panose="030F0702030302020204" pitchFamily="66" charset="0"/>
              </a:rPr>
              <a:t>Mutualism- </a:t>
            </a:r>
          </a:p>
          <a:p>
            <a:pPr eaLnBrk="1" hangingPunct="1">
              <a:lnSpc>
                <a:spcPct val="90000"/>
              </a:lnSpc>
              <a:buFontTx/>
              <a:buNone/>
            </a:pPr>
            <a:r>
              <a:rPr lang="en-US" altLang="en-US" sz="3600" b="1" smtClean="0">
                <a:solidFill>
                  <a:schemeClr val="accent1"/>
                </a:solidFill>
                <a:latin typeface="Comic Sans MS" panose="030F0702030302020204" pitchFamily="66" charset="0"/>
              </a:rPr>
              <a:t>	</a:t>
            </a:r>
            <a:r>
              <a:rPr lang="en-US" altLang="en-US" sz="3600" b="1" smtClean="0">
                <a:solidFill>
                  <a:schemeClr val="bg1"/>
                </a:solidFill>
                <a:latin typeface="Comic Sans MS" panose="030F0702030302020204" pitchFamily="66" charset="0"/>
              </a:rPr>
              <a:t>beneficial to both species</a:t>
            </a:r>
          </a:p>
          <a:p>
            <a:pPr eaLnBrk="1" hangingPunct="1">
              <a:lnSpc>
                <a:spcPct val="90000"/>
              </a:lnSpc>
              <a:buFontTx/>
              <a:buNone/>
            </a:pPr>
            <a:endParaRPr lang="en-US" altLang="en-US" sz="3600" b="1" smtClean="0">
              <a:solidFill>
                <a:schemeClr val="bg1"/>
              </a:solidFill>
              <a:latin typeface="Comic Sans MS" panose="030F0702030302020204" pitchFamily="66" charset="0"/>
            </a:endParaRPr>
          </a:p>
          <a:p>
            <a:pPr eaLnBrk="1" hangingPunct="1">
              <a:lnSpc>
                <a:spcPct val="90000"/>
              </a:lnSpc>
              <a:buFontTx/>
              <a:buNone/>
            </a:pPr>
            <a:r>
              <a:rPr lang="en-US" altLang="en-US" sz="3600" b="1" smtClean="0">
                <a:solidFill>
                  <a:schemeClr val="bg1"/>
                </a:solidFill>
                <a:latin typeface="Comic Sans MS" panose="030F0702030302020204" pitchFamily="66" charset="0"/>
              </a:rPr>
              <a:t>Ex. cleaning birds and cleaner shrimp</a:t>
            </a:r>
            <a:endParaRPr lang="en-US" altLang="en-US" sz="3600" smtClean="0">
              <a:solidFill>
                <a:schemeClr val="bg1"/>
              </a:solidFill>
              <a:latin typeface="Comic Sans MS" panose="030F0702030302020204" pitchFamily="66" charset="0"/>
            </a:endParaRPr>
          </a:p>
        </p:txBody>
      </p:sp>
      <p:pic>
        <p:nvPicPr>
          <p:cNvPr id="27652" name="Picture 1028" descr="Cleaning birds on the back of a rhinoceros">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365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pPr eaLnBrk="1" hangingPunct="1"/>
            <a:r>
              <a:rPr lang="en-US" altLang="en-US" sz="3600" b="1" smtClean="0">
                <a:solidFill>
                  <a:schemeClr val="accent1"/>
                </a:solidFill>
                <a:latin typeface="Comic Sans MS" panose="030F0702030302020204" pitchFamily="66" charset="0"/>
              </a:rPr>
              <a:t>Symbiotic Relationships</a:t>
            </a:r>
          </a:p>
        </p:txBody>
      </p:sp>
      <p:sp>
        <p:nvSpPr>
          <p:cNvPr id="28675" name="Rectangle 3"/>
          <p:cNvSpPr>
            <a:spLocks noGrp="1" noChangeArrowheads="1"/>
          </p:cNvSpPr>
          <p:nvPr>
            <p:ph type="body" idx="1"/>
          </p:nvPr>
        </p:nvSpPr>
        <p:spPr>
          <a:xfrm>
            <a:off x="228600" y="1295400"/>
            <a:ext cx="8534400" cy="2133600"/>
          </a:xfrm>
        </p:spPr>
        <p:txBody>
          <a:bodyPr/>
          <a:lstStyle/>
          <a:p>
            <a:pPr eaLnBrk="1" hangingPunct="1">
              <a:lnSpc>
                <a:spcPct val="90000"/>
              </a:lnSpc>
              <a:buFontTx/>
              <a:buNone/>
            </a:pPr>
            <a:r>
              <a:rPr lang="en-US" altLang="en-US" b="1" smtClean="0">
                <a:solidFill>
                  <a:schemeClr val="accent1"/>
                </a:solidFill>
                <a:latin typeface="Comic Sans MS" panose="030F0702030302020204" pitchFamily="66" charset="0"/>
              </a:rPr>
              <a:t>Mutualism- </a:t>
            </a:r>
          </a:p>
          <a:p>
            <a:pPr eaLnBrk="1" hangingPunct="1">
              <a:lnSpc>
                <a:spcPct val="90000"/>
              </a:lnSpc>
              <a:buFontTx/>
              <a:buNone/>
            </a:pPr>
            <a:r>
              <a:rPr lang="en-US" altLang="en-US" b="1" smtClean="0">
                <a:solidFill>
                  <a:schemeClr val="accent1"/>
                </a:solidFill>
                <a:latin typeface="Comic Sans MS" panose="030F0702030302020204" pitchFamily="66" charset="0"/>
              </a:rPr>
              <a:t>	</a:t>
            </a:r>
            <a:r>
              <a:rPr lang="en-US" altLang="en-US" b="1" smtClean="0">
                <a:solidFill>
                  <a:schemeClr val="bg1"/>
                </a:solidFill>
                <a:latin typeface="Comic Sans MS" panose="030F0702030302020204" pitchFamily="66" charset="0"/>
              </a:rPr>
              <a:t>beneficial to both species</a:t>
            </a:r>
          </a:p>
          <a:p>
            <a:pPr eaLnBrk="1" hangingPunct="1">
              <a:lnSpc>
                <a:spcPct val="90000"/>
              </a:lnSpc>
              <a:buFontTx/>
              <a:buNone/>
            </a:pPr>
            <a:endParaRPr lang="en-US" altLang="en-US" b="1" smtClean="0">
              <a:solidFill>
                <a:schemeClr val="bg1"/>
              </a:solidFill>
              <a:latin typeface="Comic Sans MS" panose="030F0702030302020204" pitchFamily="66" charset="0"/>
            </a:endParaRPr>
          </a:p>
          <a:p>
            <a:pPr eaLnBrk="1" hangingPunct="1">
              <a:lnSpc>
                <a:spcPct val="90000"/>
              </a:lnSpc>
              <a:buFontTx/>
              <a:buNone/>
            </a:pPr>
            <a:r>
              <a:rPr lang="en-US" altLang="en-US" b="1" smtClean="0">
                <a:solidFill>
                  <a:schemeClr val="bg1"/>
                </a:solidFill>
                <a:latin typeface="Comic Sans MS" panose="030F0702030302020204" pitchFamily="66" charset="0"/>
              </a:rPr>
              <a:t>Ex. lichen</a:t>
            </a:r>
            <a:endParaRPr lang="en-US" altLang="en-US" smtClean="0">
              <a:solidFill>
                <a:schemeClr val="bg1"/>
              </a:solidFill>
              <a:latin typeface="Comic Sans MS" panose="030F0702030302020204" pitchFamily="66" charset="0"/>
            </a:endParaRPr>
          </a:p>
        </p:txBody>
      </p:sp>
      <p:pic>
        <p:nvPicPr>
          <p:cNvPr id="28676" name="Picture 6" descr="li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57600"/>
            <a:ext cx="6103938"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NI116%20Lichen%20on%20Cley%20Beach%20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029075"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7472c-lic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33800"/>
            <a:ext cx="44196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8" descr="liche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1000"/>
            <a:ext cx="315436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0" descr="lichen-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36988"/>
            <a:ext cx="342900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1"/>
          <p:cNvSpPr>
            <a:spLocks noGrp="1" noChangeArrowheads="1"/>
          </p:cNvSpPr>
          <p:nvPr>
            <p:ph type="body" idx="1"/>
          </p:nvPr>
        </p:nvSpPr>
        <p:spPr>
          <a:xfrm>
            <a:off x="304800" y="304800"/>
            <a:ext cx="8153400" cy="6096000"/>
          </a:xfrm>
        </p:spPr>
        <p:txBody>
          <a:bodyPr/>
          <a:lstStyle/>
          <a:p>
            <a:pPr eaLnBrk="1" hangingPunct="1">
              <a:buFontTx/>
              <a:buNone/>
            </a:pPr>
            <a:r>
              <a:rPr lang="en-US" altLang="en-US" sz="3600" smtClean="0">
                <a:solidFill>
                  <a:schemeClr val="accent1"/>
                </a:solidFill>
                <a:latin typeface="Comic Sans MS" panose="030F0702030302020204" pitchFamily="66" charset="0"/>
              </a:rPr>
              <a:t>				</a:t>
            </a:r>
            <a:endParaRPr lang="en-US" altLang="en-US" smtClean="0">
              <a:solidFill>
                <a:schemeClr val="bg1"/>
              </a:solidFill>
              <a:latin typeface="Comic Sans MS" panose="030F0702030302020204" pitchFamily="66" charset="0"/>
            </a:endParaRPr>
          </a:p>
        </p:txBody>
      </p:sp>
      <p:graphicFrame>
        <p:nvGraphicFramePr>
          <p:cNvPr id="68730" name="Group 2170"/>
          <p:cNvGraphicFramePr>
            <a:graphicFrameLocks noGrp="1"/>
          </p:cNvGraphicFramePr>
          <p:nvPr/>
        </p:nvGraphicFramePr>
        <p:xfrm>
          <a:off x="228600" y="685800"/>
          <a:ext cx="8534400" cy="3382963"/>
        </p:xfrm>
        <a:graphic>
          <a:graphicData uri="http://schemas.openxmlformats.org/drawingml/2006/table">
            <a:tbl>
              <a:tblPr/>
              <a:tblGrid>
                <a:gridCol w="2633663"/>
                <a:gridCol w="1906587"/>
                <a:gridCol w="2087563"/>
                <a:gridCol w="1906587"/>
              </a:tblGrid>
              <a:tr h="944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Type of relationship</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Species harmed</a:t>
                      </a:r>
                    </a:p>
                  </a:txBody>
                  <a:tcPr marT="45716" marB="4571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Species benefits</a:t>
                      </a:r>
                    </a:p>
                  </a:txBody>
                  <a:tcPr marT="45716" marB="4571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Species neutral</a:t>
                      </a:r>
                    </a:p>
                  </a:txBody>
                  <a:tcPr marT="45716" marB="45716"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127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Commensalism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marT="45716" marB="4571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marT="45716" marB="4571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marT="45716" marB="45716"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127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Parasitism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marT="45716" marB="4571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marT="45716" marB="4571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marT="45716" marB="45716"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127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Mutualism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marT="45716" marB="4571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marT="45716" marB="4571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marT="45716" marB="45716"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0" name="Oval 2157"/>
          <p:cNvSpPr>
            <a:spLocks noChangeArrowheads="1"/>
          </p:cNvSpPr>
          <p:nvPr/>
        </p:nvSpPr>
        <p:spPr bwMode="auto">
          <a:xfrm>
            <a:off x="5562600" y="2667000"/>
            <a:ext cx="381000" cy="3810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1" name="Oval 2161"/>
          <p:cNvSpPr>
            <a:spLocks noChangeArrowheads="1"/>
          </p:cNvSpPr>
          <p:nvPr/>
        </p:nvSpPr>
        <p:spPr bwMode="auto">
          <a:xfrm>
            <a:off x="3581400" y="2667000"/>
            <a:ext cx="381000" cy="3810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2" name="Oval 2164"/>
          <p:cNvSpPr>
            <a:spLocks noChangeArrowheads="1"/>
          </p:cNvSpPr>
          <p:nvPr/>
        </p:nvSpPr>
        <p:spPr bwMode="auto">
          <a:xfrm>
            <a:off x="5867400" y="3429000"/>
            <a:ext cx="381000" cy="3810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3" name="Oval 2165"/>
          <p:cNvSpPr>
            <a:spLocks noChangeArrowheads="1"/>
          </p:cNvSpPr>
          <p:nvPr/>
        </p:nvSpPr>
        <p:spPr bwMode="auto">
          <a:xfrm>
            <a:off x="5181600" y="3429000"/>
            <a:ext cx="381000" cy="3810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4" name="Oval 2166"/>
          <p:cNvSpPr>
            <a:spLocks noChangeArrowheads="1"/>
          </p:cNvSpPr>
          <p:nvPr/>
        </p:nvSpPr>
        <p:spPr bwMode="auto">
          <a:xfrm>
            <a:off x="5562600" y="1828800"/>
            <a:ext cx="381000" cy="3810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5" name="Oval 2167"/>
          <p:cNvSpPr>
            <a:spLocks noChangeArrowheads="1"/>
          </p:cNvSpPr>
          <p:nvPr/>
        </p:nvSpPr>
        <p:spPr bwMode="auto">
          <a:xfrm>
            <a:off x="7467600" y="1828800"/>
            <a:ext cx="381000" cy="3810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6" name="Oval 2168"/>
          <p:cNvSpPr>
            <a:spLocks noChangeArrowheads="1"/>
          </p:cNvSpPr>
          <p:nvPr/>
        </p:nvSpPr>
        <p:spPr bwMode="auto">
          <a:xfrm>
            <a:off x="1066800" y="5029200"/>
            <a:ext cx="381000" cy="381000"/>
          </a:xfrm>
          <a:prstGeom prst="ellipse">
            <a:avLst/>
          </a:prstGeom>
          <a:solidFill>
            <a:schemeClr val="bg1"/>
          </a:solidFill>
          <a:ln w="9525">
            <a:solidFill>
              <a:schemeClr val="bg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7" name="Text Box 2169"/>
          <p:cNvSpPr txBox="1">
            <a:spLocks noChangeArrowheads="1"/>
          </p:cNvSpPr>
          <p:nvPr/>
        </p:nvSpPr>
        <p:spPr bwMode="auto">
          <a:xfrm>
            <a:off x="1600200" y="49530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chemeClr val="bg1"/>
                </a:solidFill>
                <a:latin typeface="Comic Sans MS" panose="030F0702030302020204" pitchFamily="66" charset="0"/>
              </a:rPr>
              <a:t>= 1 species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685800"/>
          </a:xfrm>
        </p:spPr>
        <p:txBody>
          <a:bodyPr/>
          <a:lstStyle/>
          <a:p>
            <a:pPr eaLnBrk="1" hangingPunct="1"/>
            <a:r>
              <a:rPr lang="en-US" altLang="en-US" sz="2800" b="1" smtClean="0">
                <a:solidFill>
                  <a:srgbClr val="FFFF00"/>
                </a:solidFill>
                <a:latin typeface="Comic Sans MS" panose="030F0702030302020204" pitchFamily="66" charset="0"/>
              </a:rPr>
              <a:t>WHAT DO YOU MEAN BY ENVIRONMENT?</a:t>
            </a:r>
          </a:p>
        </p:txBody>
      </p:sp>
      <p:sp>
        <p:nvSpPr>
          <p:cNvPr id="19459" name="Rectangle 3"/>
          <p:cNvSpPr>
            <a:spLocks noGrp="1" noChangeArrowheads="1"/>
          </p:cNvSpPr>
          <p:nvPr>
            <p:ph type="body" idx="1"/>
          </p:nvPr>
        </p:nvSpPr>
        <p:spPr>
          <a:xfrm>
            <a:off x="304800" y="1295400"/>
            <a:ext cx="5334000" cy="4876800"/>
          </a:xfrm>
        </p:spPr>
        <p:txBody>
          <a:bodyPr/>
          <a:lstStyle/>
          <a:p>
            <a:pPr eaLnBrk="1" hangingPunct="1">
              <a:buFontTx/>
              <a:buNone/>
            </a:pPr>
            <a:r>
              <a:rPr lang="en-US" altLang="en-US" b="1" smtClean="0">
                <a:solidFill>
                  <a:schemeClr val="bg1"/>
                </a:solidFill>
                <a:latin typeface="Comic Sans MS" panose="030F0702030302020204" pitchFamily="66" charset="0"/>
              </a:rPr>
              <a:t>The environment is made up of two factors:</a:t>
            </a:r>
          </a:p>
          <a:p>
            <a:pPr eaLnBrk="1" hangingPunct="1"/>
            <a:r>
              <a:rPr lang="en-US" altLang="en-US" sz="2800" b="1" smtClean="0">
                <a:solidFill>
                  <a:schemeClr val="bg1"/>
                </a:solidFill>
                <a:latin typeface="Comic Sans MS" panose="030F0702030302020204" pitchFamily="66" charset="0"/>
              </a:rPr>
              <a:t> </a:t>
            </a:r>
            <a:r>
              <a:rPr lang="en-US" altLang="en-US" sz="2800" b="1" smtClean="0">
                <a:solidFill>
                  <a:srgbClr val="FFFF00"/>
                </a:solidFill>
                <a:latin typeface="Comic Sans MS" panose="030F0702030302020204" pitchFamily="66" charset="0"/>
              </a:rPr>
              <a:t>Biotic factors</a:t>
            </a:r>
            <a:r>
              <a:rPr lang="en-US" altLang="en-US" sz="2800" b="1" smtClean="0">
                <a:solidFill>
                  <a:schemeClr val="bg1"/>
                </a:solidFill>
                <a:latin typeface="Comic Sans MS" panose="030F0702030302020204" pitchFamily="66" charset="0"/>
              </a:rPr>
              <a:t>- all living organisms inhabiting the Earth</a:t>
            </a:r>
          </a:p>
          <a:p>
            <a:pPr eaLnBrk="1" hangingPunct="1"/>
            <a:r>
              <a:rPr lang="en-US" altLang="en-US" sz="2800" b="1" smtClean="0">
                <a:solidFill>
                  <a:srgbClr val="FFFF00"/>
                </a:solidFill>
                <a:latin typeface="Comic Sans MS" panose="030F0702030302020204" pitchFamily="66" charset="0"/>
              </a:rPr>
              <a:t>Abiotic factors</a:t>
            </a:r>
            <a:r>
              <a:rPr lang="en-US" altLang="en-US" sz="2800" b="1" smtClean="0">
                <a:solidFill>
                  <a:schemeClr val="bg1"/>
                </a:solidFill>
                <a:latin typeface="Comic Sans MS" panose="030F0702030302020204" pitchFamily="66" charset="0"/>
              </a:rPr>
              <a:t>- nonliving parts of the environment (i.e. temperature, soil, light, moisture, air currents)</a:t>
            </a:r>
          </a:p>
        </p:txBody>
      </p:sp>
      <p:pic>
        <p:nvPicPr>
          <p:cNvPr id="4100" name="Picture 7" descr="http://www.saburchill.com/images04/020907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33432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ox(in)">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609600" y="-76200"/>
            <a:ext cx="7772400" cy="1143000"/>
          </a:xfrm>
        </p:spPr>
        <p:txBody>
          <a:bodyPr/>
          <a:lstStyle/>
          <a:p>
            <a:pPr eaLnBrk="1" hangingPunct="1"/>
            <a:r>
              <a:rPr lang="en-US" altLang="en-US" sz="3600" b="1" smtClean="0">
                <a:solidFill>
                  <a:schemeClr val="accent1"/>
                </a:solidFill>
                <a:latin typeface="Comic Sans MS" panose="030F0702030302020204" pitchFamily="66" charset="0"/>
              </a:rPr>
              <a:t>Trophic Levels</a:t>
            </a:r>
          </a:p>
        </p:txBody>
      </p:sp>
      <p:sp>
        <p:nvSpPr>
          <p:cNvPr id="31747" name="Rectangle 1027"/>
          <p:cNvSpPr>
            <a:spLocks noGrp="1" noChangeArrowheads="1"/>
          </p:cNvSpPr>
          <p:nvPr>
            <p:ph type="body" idx="1"/>
          </p:nvPr>
        </p:nvSpPr>
        <p:spPr>
          <a:xfrm>
            <a:off x="228600" y="990600"/>
            <a:ext cx="8305800" cy="4191000"/>
          </a:xfrm>
        </p:spPr>
        <p:txBody>
          <a:bodyPr/>
          <a:lstStyle/>
          <a:p>
            <a:pPr eaLnBrk="1" hangingPunct="1">
              <a:buFontTx/>
              <a:buNone/>
            </a:pPr>
            <a:endParaRPr lang="en-US" altLang="en-US" b="1" smtClean="0">
              <a:solidFill>
                <a:schemeClr val="accent1"/>
              </a:solidFill>
              <a:latin typeface="Comic Sans MS" panose="030F0702030302020204" pitchFamily="66" charset="0"/>
            </a:endParaRPr>
          </a:p>
          <a:p>
            <a:pPr eaLnBrk="1" hangingPunct="1"/>
            <a:r>
              <a:rPr lang="en-US" altLang="en-US" sz="3600" b="1" smtClean="0">
                <a:solidFill>
                  <a:schemeClr val="bg1"/>
                </a:solidFill>
                <a:latin typeface="Comic Sans MS" panose="030F0702030302020204" pitchFamily="66" charset="0"/>
              </a:rPr>
              <a:t>Each link in a food chain is known as a trophic level.</a:t>
            </a:r>
          </a:p>
          <a:p>
            <a:pPr eaLnBrk="1" hangingPunct="1"/>
            <a:r>
              <a:rPr lang="en-US" altLang="en-US" sz="3600" b="1" smtClean="0">
                <a:solidFill>
                  <a:schemeClr val="bg1"/>
                </a:solidFill>
                <a:latin typeface="Comic Sans MS" panose="030F0702030302020204" pitchFamily="66" charset="0"/>
              </a:rPr>
              <a:t>Trophic levels represent a </a:t>
            </a:r>
            <a:r>
              <a:rPr lang="en-US" altLang="en-US" sz="3600" b="1" smtClean="0">
                <a:solidFill>
                  <a:schemeClr val="tx2"/>
                </a:solidFill>
                <a:latin typeface="Comic Sans MS" panose="030F0702030302020204" pitchFamily="66" charset="0"/>
              </a:rPr>
              <a:t>feeding step </a:t>
            </a:r>
            <a:r>
              <a:rPr lang="en-US" altLang="en-US" sz="3600" b="1" smtClean="0">
                <a:solidFill>
                  <a:schemeClr val="bg1"/>
                </a:solidFill>
                <a:latin typeface="Comic Sans MS" panose="030F0702030302020204" pitchFamily="66" charset="0"/>
              </a:rPr>
              <a:t>in the transfer of energy and matter in an ecosystem.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81000"/>
            <a:ext cx="7772400" cy="762000"/>
          </a:xfrm>
        </p:spPr>
        <p:txBody>
          <a:bodyPr/>
          <a:lstStyle/>
          <a:p>
            <a:pPr eaLnBrk="1" hangingPunct="1"/>
            <a:r>
              <a:rPr lang="en-US" altLang="en-US" sz="3600" b="1" smtClean="0">
                <a:solidFill>
                  <a:schemeClr val="accent1"/>
                </a:solidFill>
                <a:latin typeface="Comic Sans MS" panose="030F0702030302020204" pitchFamily="66" charset="0"/>
              </a:rPr>
              <a:t>Trophic Levels</a:t>
            </a:r>
          </a:p>
        </p:txBody>
      </p:sp>
      <p:sp>
        <p:nvSpPr>
          <p:cNvPr id="32771" name="Rectangle 3"/>
          <p:cNvSpPr>
            <a:spLocks noGrp="1" noChangeArrowheads="1"/>
          </p:cNvSpPr>
          <p:nvPr>
            <p:ph type="body" idx="1"/>
          </p:nvPr>
        </p:nvSpPr>
        <p:spPr>
          <a:xfrm>
            <a:off x="381000" y="1295400"/>
            <a:ext cx="8305800" cy="5029200"/>
          </a:xfrm>
        </p:spPr>
        <p:txBody>
          <a:bodyPr/>
          <a:lstStyle/>
          <a:p>
            <a:pPr eaLnBrk="1" hangingPunct="1">
              <a:buFontTx/>
              <a:buNone/>
            </a:pPr>
            <a:r>
              <a:rPr lang="en-US" altLang="en-US" b="1" smtClean="0">
                <a:solidFill>
                  <a:schemeClr val="accent1"/>
                </a:solidFill>
                <a:latin typeface="Comic Sans MS" panose="030F0702030302020204" pitchFamily="66" charset="0"/>
              </a:rPr>
              <a:t>Biomass- </a:t>
            </a:r>
            <a:r>
              <a:rPr lang="en-US" altLang="en-US" b="1" smtClean="0">
                <a:solidFill>
                  <a:schemeClr val="bg1"/>
                </a:solidFill>
                <a:latin typeface="Comic Sans MS" panose="030F0702030302020204" pitchFamily="66" charset="0"/>
              </a:rPr>
              <a:t>the amount of organic matter comprising a group of organisms in a habitat.</a:t>
            </a:r>
          </a:p>
          <a:p>
            <a:pPr eaLnBrk="1" hangingPunct="1">
              <a:buFontTx/>
              <a:buNone/>
            </a:pPr>
            <a:endParaRPr lang="en-US" altLang="en-US" sz="1400" b="1" smtClean="0">
              <a:solidFill>
                <a:schemeClr val="bg1"/>
              </a:solidFill>
              <a:latin typeface="Comic Sans MS" panose="030F0702030302020204" pitchFamily="66" charset="0"/>
            </a:endParaRPr>
          </a:p>
          <a:p>
            <a:pPr eaLnBrk="1" hangingPunct="1"/>
            <a:r>
              <a:rPr lang="en-US" altLang="en-US" b="1" smtClean="0">
                <a:solidFill>
                  <a:schemeClr val="bg1"/>
                </a:solidFill>
                <a:latin typeface="Comic Sans MS" panose="030F0702030302020204" pitchFamily="66" charset="0"/>
              </a:rPr>
              <a:t>As you move up a food chain, both available energy and biomass decrease.</a:t>
            </a:r>
          </a:p>
          <a:p>
            <a:pPr eaLnBrk="1" hangingPunct="1">
              <a:buFontTx/>
              <a:buNone/>
            </a:pPr>
            <a:endParaRPr lang="en-US" altLang="en-US" sz="1200" b="1" smtClean="0">
              <a:solidFill>
                <a:schemeClr val="bg1"/>
              </a:solidFill>
              <a:latin typeface="Comic Sans MS" panose="030F0702030302020204" pitchFamily="66" charset="0"/>
            </a:endParaRPr>
          </a:p>
          <a:p>
            <a:pPr eaLnBrk="1" hangingPunct="1"/>
            <a:r>
              <a:rPr lang="en-US" altLang="en-US" b="1" smtClean="0">
                <a:solidFill>
                  <a:schemeClr val="bg1"/>
                </a:solidFill>
                <a:latin typeface="Comic Sans MS" panose="030F0702030302020204" pitchFamily="66" charset="0"/>
              </a:rPr>
              <a:t>Energy is transferred upwards but is diminished with each transfer.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685800"/>
          </a:xfrm>
        </p:spPr>
        <p:txBody>
          <a:bodyPr/>
          <a:lstStyle/>
          <a:p>
            <a:pPr eaLnBrk="1" hangingPunct="1"/>
            <a:r>
              <a:rPr lang="en-US" altLang="en-US" sz="3600" b="1" smtClean="0">
                <a:solidFill>
                  <a:schemeClr val="accent1"/>
                </a:solidFill>
                <a:latin typeface="Comic Sans MS" panose="030F0702030302020204" pitchFamily="66" charset="0"/>
              </a:rPr>
              <a:t>Trophic Levels</a:t>
            </a:r>
          </a:p>
        </p:txBody>
      </p:sp>
      <p:sp>
        <p:nvSpPr>
          <p:cNvPr id="33795" name="Rectangle 3"/>
          <p:cNvSpPr>
            <a:spLocks noChangeArrowheads="1"/>
          </p:cNvSpPr>
          <p:nvPr/>
        </p:nvSpPr>
        <p:spPr bwMode="auto">
          <a:xfrm>
            <a:off x="0" y="4572000"/>
            <a:ext cx="9144000" cy="1905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3796" name="Rectangle 4"/>
          <p:cNvSpPr>
            <a:spLocks noChangeArrowheads="1"/>
          </p:cNvSpPr>
          <p:nvPr/>
        </p:nvSpPr>
        <p:spPr bwMode="auto">
          <a:xfrm>
            <a:off x="1447800" y="3352800"/>
            <a:ext cx="6705600" cy="1219200"/>
          </a:xfrm>
          <a:prstGeom prst="rect">
            <a:avLst/>
          </a:prstGeom>
          <a:solidFill>
            <a:srgbClr val="0033CC"/>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3797" name="Rectangle 5"/>
          <p:cNvSpPr>
            <a:spLocks noChangeArrowheads="1"/>
          </p:cNvSpPr>
          <p:nvPr/>
        </p:nvSpPr>
        <p:spPr bwMode="auto">
          <a:xfrm>
            <a:off x="2438400" y="2057400"/>
            <a:ext cx="4343400" cy="1295400"/>
          </a:xfrm>
          <a:prstGeom prst="rect">
            <a:avLst/>
          </a:prstGeom>
          <a:solidFill>
            <a:srgbClr val="FF33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3798" name="Rectangle 6"/>
          <p:cNvSpPr>
            <a:spLocks noChangeArrowheads="1"/>
          </p:cNvSpPr>
          <p:nvPr/>
        </p:nvSpPr>
        <p:spPr bwMode="auto">
          <a:xfrm>
            <a:off x="3124200" y="914400"/>
            <a:ext cx="2590800" cy="1143000"/>
          </a:xfrm>
          <a:prstGeom prst="rect">
            <a:avLst/>
          </a:prstGeom>
          <a:solidFill>
            <a:srgbClr val="FF33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3799" name="Text Box 8"/>
          <p:cNvSpPr txBox="1">
            <a:spLocks noChangeArrowheads="1"/>
          </p:cNvSpPr>
          <p:nvPr/>
        </p:nvSpPr>
        <p:spPr bwMode="auto">
          <a:xfrm>
            <a:off x="1752600" y="51054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b="1">
                <a:solidFill>
                  <a:srgbClr val="FF0000"/>
                </a:solidFill>
                <a:latin typeface="Comic Sans MS" panose="030F0702030302020204" pitchFamily="66" charset="0"/>
              </a:rPr>
              <a:t>Producers- Autotrophs</a:t>
            </a:r>
          </a:p>
        </p:txBody>
      </p:sp>
      <p:sp>
        <p:nvSpPr>
          <p:cNvPr id="33800" name="Text Box 9"/>
          <p:cNvSpPr txBox="1">
            <a:spLocks noChangeArrowheads="1"/>
          </p:cNvSpPr>
          <p:nvPr/>
        </p:nvSpPr>
        <p:spPr bwMode="auto">
          <a:xfrm>
            <a:off x="1219200" y="35814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200" b="1">
                <a:solidFill>
                  <a:schemeClr val="bg1"/>
                </a:solidFill>
                <a:latin typeface="Comic Sans MS" panose="030F0702030302020204" pitchFamily="66" charset="0"/>
              </a:rPr>
              <a:t>Primary consumers- Herbivores</a:t>
            </a:r>
          </a:p>
        </p:txBody>
      </p:sp>
      <p:sp>
        <p:nvSpPr>
          <p:cNvPr id="33801" name="Text Box 10"/>
          <p:cNvSpPr txBox="1">
            <a:spLocks noChangeArrowheads="1"/>
          </p:cNvSpPr>
          <p:nvPr/>
        </p:nvSpPr>
        <p:spPr bwMode="auto">
          <a:xfrm>
            <a:off x="2362200" y="2286000"/>
            <a:ext cx="464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solidFill>
                  <a:schemeClr val="bg1"/>
                </a:solidFill>
                <a:latin typeface="Comic Sans MS" panose="030F0702030302020204" pitchFamily="66" charset="0"/>
              </a:rPr>
              <a:t>Secondary consumers-small carnivores</a:t>
            </a:r>
          </a:p>
        </p:txBody>
      </p:sp>
      <p:sp>
        <p:nvSpPr>
          <p:cNvPr id="33802" name="Text Box 11"/>
          <p:cNvSpPr txBox="1">
            <a:spLocks noChangeArrowheads="1"/>
          </p:cNvSpPr>
          <p:nvPr/>
        </p:nvSpPr>
        <p:spPr bwMode="auto">
          <a:xfrm>
            <a:off x="3200400" y="91440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b="1">
                <a:solidFill>
                  <a:schemeClr val="bg1"/>
                </a:solidFill>
                <a:latin typeface="Comic Sans MS" panose="030F0702030302020204" pitchFamily="66" charset="0"/>
              </a:rPr>
              <a:t>Tertiary consumers- top carnivores</a:t>
            </a:r>
          </a:p>
        </p:txBody>
      </p:sp>
      <p:sp>
        <p:nvSpPr>
          <p:cNvPr id="33803" name="Line 13"/>
          <p:cNvSpPr>
            <a:spLocks noChangeShapeType="1"/>
          </p:cNvSpPr>
          <p:nvPr/>
        </p:nvSpPr>
        <p:spPr bwMode="auto">
          <a:xfrm flipV="1">
            <a:off x="457200" y="762000"/>
            <a:ext cx="0" cy="5486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4" name="Text Box 14"/>
          <p:cNvSpPr txBox="1">
            <a:spLocks noChangeArrowheads="1"/>
          </p:cNvSpPr>
          <p:nvPr/>
        </p:nvSpPr>
        <p:spPr bwMode="auto">
          <a:xfrm>
            <a:off x="609600" y="762000"/>
            <a:ext cx="6096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4000" b="1">
                <a:solidFill>
                  <a:srgbClr val="FF0000"/>
                </a:solidFill>
                <a:latin typeface="Comic Sans MS" panose="030F0702030302020204" pitchFamily="66" charset="0"/>
              </a:rPr>
              <a:t>E</a:t>
            </a:r>
          </a:p>
          <a:p>
            <a:pPr algn="ctr" eaLnBrk="1" hangingPunct="1">
              <a:spcBef>
                <a:spcPct val="50000"/>
              </a:spcBef>
            </a:pPr>
            <a:r>
              <a:rPr lang="en-US" altLang="en-US" sz="4000" b="1">
                <a:solidFill>
                  <a:srgbClr val="FF0000"/>
                </a:solidFill>
                <a:latin typeface="Comic Sans MS" panose="030F0702030302020204" pitchFamily="66" charset="0"/>
              </a:rPr>
              <a:t>N</a:t>
            </a:r>
          </a:p>
          <a:p>
            <a:pPr algn="ctr" eaLnBrk="1" hangingPunct="1">
              <a:spcBef>
                <a:spcPct val="50000"/>
              </a:spcBef>
            </a:pPr>
            <a:r>
              <a:rPr lang="en-US" altLang="en-US" sz="4000" b="1">
                <a:solidFill>
                  <a:srgbClr val="FF0000"/>
                </a:solidFill>
                <a:latin typeface="Comic Sans MS" panose="030F0702030302020204" pitchFamily="66" charset="0"/>
              </a:rPr>
              <a:t>E</a:t>
            </a:r>
          </a:p>
          <a:p>
            <a:pPr algn="ctr" eaLnBrk="1" hangingPunct="1">
              <a:spcBef>
                <a:spcPct val="50000"/>
              </a:spcBef>
            </a:pPr>
            <a:r>
              <a:rPr lang="en-US" altLang="en-US" sz="4000" b="1">
                <a:solidFill>
                  <a:srgbClr val="FF0000"/>
                </a:solidFill>
                <a:latin typeface="Comic Sans MS" panose="030F0702030302020204" pitchFamily="66" charset="0"/>
              </a:rPr>
              <a:t>R</a:t>
            </a:r>
          </a:p>
          <a:p>
            <a:pPr algn="ctr" eaLnBrk="1" hangingPunct="1">
              <a:spcBef>
                <a:spcPct val="50000"/>
              </a:spcBef>
            </a:pPr>
            <a:r>
              <a:rPr lang="en-US" altLang="en-US" sz="4000" b="1">
                <a:solidFill>
                  <a:srgbClr val="FF0000"/>
                </a:solidFill>
                <a:latin typeface="Comic Sans MS" panose="030F0702030302020204" pitchFamily="66" charset="0"/>
              </a:rPr>
              <a:t>G</a:t>
            </a:r>
          </a:p>
          <a:p>
            <a:pPr algn="ctr" eaLnBrk="1" hangingPunct="1">
              <a:spcBef>
                <a:spcPct val="50000"/>
              </a:spcBef>
            </a:pPr>
            <a:r>
              <a:rPr lang="en-US" altLang="en-US" sz="4000" b="1">
                <a:solidFill>
                  <a:srgbClr val="FF0000"/>
                </a:solidFill>
                <a:latin typeface="Comic Sans MS" panose="030F0702030302020204" pitchFamily="66" charset="0"/>
              </a:rPr>
              <a: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tro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7772400" cy="914400"/>
          </a:xfrm>
        </p:spPr>
        <p:txBody>
          <a:bodyPr/>
          <a:lstStyle/>
          <a:p>
            <a:pPr eaLnBrk="1" hangingPunct="1"/>
            <a:r>
              <a:rPr lang="en-US" altLang="en-US" sz="3600" b="1" smtClean="0">
                <a:solidFill>
                  <a:schemeClr val="accent1"/>
                </a:solidFill>
                <a:latin typeface="Comic Sans MS" panose="030F0702030302020204" pitchFamily="66" charset="0"/>
              </a:rPr>
              <a:t>Trophic Levels</a:t>
            </a:r>
          </a:p>
        </p:txBody>
      </p:sp>
      <p:sp>
        <p:nvSpPr>
          <p:cNvPr id="36867" name="Rectangle 3"/>
          <p:cNvSpPr>
            <a:spLocks noGrp="1" noChangeArrowheads="1"/>
          </p:cNvSpPr>
          <p:nvPr>
            <p:ph type="body" idx="1"/>
          </p:nvPr>
        </p:nvSpPr>
        <p:spPr>
          <a:xfrm>
            <a:off x="685800" y="914400"/>
            <a:ext cx="7772400" cy="2057400"/>
          </a:xfrm>
        </p:spPr>
        <p:txBody>
          <a:bodyPr/>
          <a:lstStyle/>
          <a:p>
            <a:pPr eaLnBrk="1" hangingPunct="1">
              <a:buFontTx/>
              <a:buNone/>
            </a:pPr>
            <a:r>
              <a:rPr lang="en-US" altLang="en-US" sz="3600" b="1" smtClean="0">
                <a:solidFill>
                  <a:schemeClr val="accent1"/>
                </a:solidFill>
                <a:latin typeface="Comic Sans MS" panose="030F0702030302020204" pitchFamily="66" charset="0"/>
              </a:rPr>
              <a:t>Food chain</a:t>
            </a:r>
            <a:r>
              <a:rPr lang="en-US" altLang="en-US" sz="3600" b="1" smtClean="0">
                <a:solidFill>
                  <a:schemeClr val="bg1"/>
                </a:solidFill>
                <a:latin typeface="Comic Sans MS" panose="030F0702030302020204" pitchFamily="66" charset="0"/>
              </a:rPr>
              <a:t>- simple model that shows how matter and energy move through an ecosystem</a:t>
            </a:r>
            <a:endParaRPr lang="en-US" altLang="en-US" sz="3600" b="1" smtClean="0">
              <a:solidFill>
                <a:schemeClr val="accent1"/>
              </a:solidFill>
              <a:latin typeface="Comic Sans MS" panose="030F0702030302020204" pitchFamily="66" charset="0"/>
            </a:endParaRPr>
          </a:p>
        </p:txBody>
      </p:sp>
      <p:pic>
        <p:nvPicPr>
          <p:cNvPr id="36868" name="Picture 5" descr="food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00400"/>
            <a:ext cx="48307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8382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3600" b="1">
              <a:solidFill>
                <a:schemeClr val="bg1"/>
              </a:solidFill>
              <a:latin typeface="Comic Sans MS" panose="030F0702030302020204" pitchFamily="66" charset="0"/>
            </a:endParaRPr>
          </a:p>
        </p:txBody>
      </p:sp>
      <p:pic>
        <p:nvPicPr>
          <p:cNvPr id="37891" name="Picture 3" descr="food_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914400"/>
          </a:xfrm>
        </p:spPr>
        <p:txBody>
          <a:bodyPr/>
          <a:lstStyle/>
          <a:p>
            <a:pPr eaLnBrk="1" hangingPunct="1"/>
            <a:r>
              <a:rPr lang="en-US" altLang="en-US" sz="3600" b="1" smtClean="0">
                <a:solidFill>
                  <a:schemeClr val="accent1"/>
                </a:solidFill>
                <a:latin typeface="Comic Sans MS" panose="030F0702030302020204" pitchFamily="66" charset="0"/>
              </a:rPr>
              <a:t>Trophic Levels</a:t>
            </a:r>
          </a:p>
        </p:txBody>
      </p:sp>
      <p:sp>
        <p:nvSpPr>
          <p:cNvPr id="38915" name="Rectangle 3"/>
          <p:cNvSpPr>
            <a:spLocks noGrp="1" noChangeArrowheads="1"/>
          </p:cNvSpPr>
          <p:nvPr>
            <p:ph type="body" idx="1"/>
          </p:nvPr>
        </p:nvSpPr>
        <p:spPr>
          <a:xfrm>
            <a:off x="685800" y="1524000"/>
            <a:ext cx="7772400" cy="3962400"/>
          </a:xfrm>
        </p:spPr>
        <p:txBody>
          <a:bodyPr/>
          <a:lstStyle/>
          <a:p>
            <a:pPr eaLnBrk="1" hangingPunct="1">
              <a:buFontTx/>
              <a:buNone/>
            </a:pPr>
            <a:r>
              <a:rPr lang="en-US" altLang="en-US" sz="3600" b="1" smtClean="0">
                <a:solidFill>
                  <a:schemeClr val="accent1"/>
                </a:solidFill>
                <a:latin typeface="Comic Sans MS" panose="030F0702030302020204" pitchFamily="66" charset="0"/>
              </a:rPr>
              <a:t>Food web</a:t>
            </a:r>
            <a:r>
              <a:rPr lang="en-US" altLang="en-US" sz="3600" b="1" smtClean="0">
                <a:solidFill>
                  <a:schemeClr val="bg1"/>
                </a:solidFill>
                <a:latin typeface="Comic Sans MS" panose="030F0702030302020204" pitchFamily="66" charset="0"/>
              </a:rPr>
              <a:t>- shows all possible feeding relationships in a community at each trophic level</a:t>
            </a:r>
          </a:p>
          <a:p>
            <a:pPr eaLnBrk="1" hangingPunct="1">
              <a:buFontTx/>
              <a:buNone/>
            </a:pPr>
            <a:endParaRPr lang="en-US" altLang="en-US" sz="3600" b="1" smtClean="0">
              <a:solidFill>
                <a:schemeClr val="bg1"/>
              </a:solidFill>
              <a:latin typeface="Comic Sans MS" panose="030F0702030302020204" pitchFamily="66" charset="0"/>
            </a:endParaRPr>
          </a:p>
          <a:p>
            <a:pPr eaLnBrk="1" hangingPunct="1"/>
            <a:r>
              <a:rPr lang="en-US" altLang="en-US" sz="3600" b="1" smtClean="0">
                <a:solidFill>
                  <a:schemeClr val="bg1"/>
                </a:solidFill>
                <a:latin typeface="Comic Sans MS" panose="030F0702030302020204" pitchFamily="66" charset="0"/>
              </a:rPr>
              <a:t>Represents a network of interconnected food chains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304800" y="228600"/>
            <a:ext cx="8610600" cy="1295400"/>
          </a:xfrm>
        </p:spPr>
        <p:txBody>
          <a:bodyPr/>
          <a:lstStyle/>
          <a:p>
            <a:pPr eaLnBrk="1" hangingPunct="1">
              <a:lnSpc>
                <a:spcPct val="90000"/>
              </a:lnSpc>
              <a:buFontTx/>
              <a:buNone/>
            </a:pPr>
            <a:r>
              <a:rPr lang="en-US" altLang="en-US" sz="2800" b="1" smtClean="0">
                <a:solidFill>
                  <a:schemeClr val="accent1"/>
                </a:solidFill>
                <a:latin typeface="Comic Sans MS" panose="030F0702030302020204" pitchFamily="66" charset="0"/>
              </a:rPr>
              <a:t>Food chain				Food web</a:t>
            </a:r>
          </a:p>
          <a:p>
            <a:pPr eaLnBrk="1" hangingPunct="1">
              <a:lnSpc>
                <a:spcPct val="90000"/>
              </a:lnSpc>
              <a:buFontTx/>
              <a:buNone/>
            </a:pPr>
            <a:r>
              <a:rPr lang="en-US" altLang="en-US" sz="2400" b="1" smtClean="0">
                <a:solidFill>
                  <a:schemeClr val="bg1"/>
                </a:solidFill>
                <a:latin typeface="Comic Sans MS" panose="030F0702030302020204" pitchFamily="66" charset="0"/>
              </a:rPr>
              <a:t>(just 1 path of energy)	    (all possible energy paths)</a:t>
            </a:r>
          </a:p>
        </p:txBody>
      </p:sp>
      <p:pic>
        <p:nvPicPr>
          <p:cNvPr id="39939" name="Picture 3" descr="food_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2743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food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54102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descr="desert_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p:cNvSpPr>
            <a:spLocks noChangeArrowheads="1"/>
          </p:cNvSpPr>
          <p:nvPr/>
        </p:nvSpPr>
        <p:spPr bwMode="auto">
          <a:xfrm>
            <a:off x="3886200" y="6019800"/>
            <a:ext cx="2057400" cy="8382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3" name="Text Box 3"/>
          <p:cNvSpPr txBox="1">
            <a:spLocks noChangeArrowheads="1"/>
          </p:cNvSpPr>
          <p:nvPr/>
        </p:nvSpPr>
        <p:spPr bwMode="auto">
          <a:xfrm>
            <a:off x="3886200" y="60960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chemeClr val="accent1"/>
                </a:solidFill>
                <a:latin typeface="Comic Sans MS" panose="030F0702030302020204" pitchFamily="66" charset="0"/>
              </a:rPr>
              <a:t>Organism</a:t>
            </a:r>
          </a:p>
        </p:txBody>
      </p:sp>
      <p:sp>
        <p:nvSpPr>
          <p:cNvPr id="5124" name="Line 4"/>
          <p:cNvSpPr>
            <a:spLocks noChangeShapeType="1"/>
          </p:cNvSpPr>
          <p:nvPr/>
        </p:nvSpPr>
        <p:spPr bwMode="auto">
          <a:xfrm rot="10591249" flipV="1">
            <a:off x="4876800" y="5638800"/>
            <a:ext cx="0" cy="381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5" name="Oval 5"/>
          <p:cNvSpPr>
            <a:spLocks noChangeArrowheads="1"/>
          </p:cNvSpPr>
          <p:nvPr/>
        </p:nvSpPr>
        <p:spPr bwMode="auto">
          <a:xfrm flipV="1">
            <a:off x="3124200" y="4800600"/>
            <a:ext cx="3505200" cy="8382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6" name="Text Box 6"/>
          <p:cNvSpPr txBox="1">
            <a:spLocks noChangeArrowheads="1"/>
          </p:cNvSpPr>
          <p:nvPr/>
        </p:nvSpPr>
        <p:spPr bwMode="auto">
          <a:xfrm>
            <a:off x="3810000" y="49530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a:solidFill>
                  <a:schemeClr val="accent1"/>
                </a:solidFill>
                <a:latin typeface="Comic Sans MS" panose="030F0702030302020204" pitchFamily="66" charset="0"/>
              </a:rPr>
              <a:t>Population</a:t>
            </a:r>
          </a:p>
        </p:txBody>
      </p:sp>
      <p:sp>
        <p:nvSpPr>
          <p:cNvPr id="5127" name="Line 9"/>
          <p:cNvSpPr>
            <a:spLocks noChangeShapeType="1"/>
          </p:cNvSpPr>
          <p:nvPr/>
        </p:nvSpPr>
        <p:spPr bwMode="auto">
          <a:xfrm rot="10851328" flipV="1">
            <a:off x="4875213" y="4341813"/>
            <a:ext cx="1587" cy="381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0"/>
          <p:cNvSpPr>
            <a:spLocks noChangeShapeType="1"/>
          </p:cNvSpPr>
          <p:nvPr/>
        </p:nvSpPr>
        <p:spPr bwMode="auto">
          <a:xfrm rot="10800000" flipV="1">
            <a:off x="4800600" y="2971800"/>
            <a:ext cx="1588" cy="381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Oval 12"/>
          <p:cNvSpPr>
            <a:spLocks noChangeArrowheads="1"/>
          </p:cNvSpPr>
          <p:nvPr/>
        </p:nvSpPr>
        <p:spPr bwMode="auto">
          <a:xfrm flipV="1">
            <a:off x="2438400" y="3352800"/>
            <a:ext cx="4572000" cy="9906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30" name="Oval 13"/>
          <p:cNvSpPr>
            <a:spLocks noChangeArrowheads="1"/>
          </p:cNvSpPr>
          <p:nvPr/>
        </p:nvSpPr>
        <p:spPr bwMode="auto">
          <a:xfrm flipV="1">
            <a:off x="1828800" y="1905000"/>
            <a:ext cx="5867400" cy="9906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31" name="Oval 14"/>
          <p:cNvSpPr>
            <a:spLocks noChangeArrowheads="1"/>
          </p:cNvSpPr>
          <p:nvPr/>
        </p:nvSpPr>
        <p:spPr bwMode="auto">
          <a:xfrm flipV="1">
            <a:off x="762000" y="0"/>
            <a:ext cx="8077200" cy="13716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32" name="Line 15"/>
          <p:cNvSpPr>
            <a:spLocks noChangeShapeType="1"/>
          </p:cNvSpPr>
          <p:nvPr/>
        </p:nvSpPr>
        <p:spPr bwMode="auto">
          <a:xfrm rot="-10188460" flipH="1" flipV="1">
            <a:off x="4870450" y="1452563"/>
            <a:ext cx="74613" cy="4572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Text Box 16"/>
          <p:cNvSpPr txBox="1">
            <a:spLocks noChangeArrowheads="1"/>
          </p:cNvSpPr>
          <p:nvPr/>
        </p:nvSpPr>
        <p:spPr bwMode="auto">
          <a:xfrm>
            <a:off x="3429000" y="35814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000">
                <a:solidFill>
                  <a:schemeClr val="accent1"/>
                </a:solidFill>
                <a:latin typeface="Comic Sans MS" panose="030F0702030302020204" pitchFamily="66" charset="0"/>
              </a:rPr>
              <a:t>Community</a:t>
            </a:r>
          </a:p>
        </p:txBody>
      </p:sp>
      <p:sp>
        <p:nvSpPr>
          <p:cNvPr id="5134" name="Text Box 18"/>
          <p:cNvSpPr txBox="1">
            <a:spLocks noChangeArrowheads="1"/>
          </p:cNvSpPr>
          <p:nvPr/>
        </p:nvSpPr>
        <p:spPr bwMode="auto">
          <a:xfrm>
            <a:off x="3048000" y="228600"/>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5400">
                <a:solidFill>
                  <a:schemeClr val="accent1"/>
                </a:solidFill>
                <a:latin typeface="Comic Sans MS" panose="030F0702030302020204" pitchFamily="66" charset="0"/>
              </a:rPr>
              <a:t>Biosphere</a:t>
            </a:r>
          </a:p>
        </p:txBody>
      </p:sp>
      <p:sp>
        <p:nvSpPr>
          <p:cNvPr id="5135" name="Text Box 19"/>
          <p:cNvSpPr txBox="1">
            <a:spLocks noChangeArrowheads="1"/>
          </p:cNvSpPr>
          <p:nvPr/>
        </p:nvSpPr>
        <p:spPr bwMode="auto">
          <a:xfrm>
            <a:off x="3276600" y="20574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4400">
                <a:solidFill>
                  <a:schemeClr val="accent1"/>
                </a:solidFill>
                <a:latin typeface="Comic Sans MS" panose="030F0702030302020204" pitchFamily="66" charset="0"/>
              </a:rPr>
              <a:t>Ecosystem</a:t>
            </a:r>
          </a:p>
        </p:txBody>
      </p:sp>
      <p:sp>
        <p:nvSpPr>
          <p:cNvPr id="5136" name="Oval 21">
            <a:hlinkClick r:id="rId3" action="ppaction://hlinksldjump"/>
          </p:cNvPr>
          <p:cNvSpPr>
            <a:spLocks noChangeArrowheads="1"/>
          </p:cNvSpPr>
          <p:nvPr/>
        </p:nvSpPr>
        <p:spPr bwMode="auto">
          <a:xfrm>
            <a:off x="7620000" y="5486400"/>
            <a:ext cx="838200" cy="9144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temp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ood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pPr eaLnBrk="1" hangingPunct="1"/>
            <a:r>
              <a:rPr lang="en-US" altLang="en-US" smtClean="0"/>
              <a:t>Changes Over Time</a:t>
            </a:r>
          </a:p>
        </p:txBody>
      </p:sp>
      <p:sp>
        <p:nvSpPr>
          <p:cNvPr id="2053" name="Rectangle 5"/>
          <p:cNvSpPr>
            <a:spLocks noGrp="1" noChangeArrowheads="1"/>
          </p:cNvSpPr>
          <p:nvPr>
            <p:ph type="body" idx="1"/>
          </p:nvPr>
        </p:nvSpPr>
        <p:spPr/>
        <p:txBody>
          <a:bodyPr/>
          <a:lstStyle/>
          <a:p>
            <a:pPr eaLnBrk="1" hangingPunct="1"/>
            <a:r>
              <a:rPr lang="en-US" altLang="en-US" b="1" smtClean="0"/>
              <a:t>Ecological Succession</a:t>
            </a:r>
            <a:r>
              <a:rPr lang="en-US" altLang="en-US" smtClean="0"/>
              <a:t> – natural changes and species replacements in communities of an ecosystem</a:t>
            </a:r>
          </a:p>
          <a:p>
            <a:pPr eaLnBrk="1" hangingPunct="1"/>
            <a:r>
              <a:rPr lang="en-US" altLang="en-US" smtClean="0"/>
              <a:t>Occurs in </a:t>
            </a:r>
            <a:r>
              <a:rPr lang="en-US" altLang="en-US" b="1" smtClean="0"/>
              <a:t>stages</a:t>
            </a:r>
            <a:r>
              <a:rPr lang="en-US" altLang="en-US" smtClean="0"/>
              <a:t> as different species create conditions </a:t>
            </a:r>
            <a:r>
              <a:rPr lang="en-US" altLang="en-US" b="1" smtClean="0"/>
              <a:t>suitable</a:t>
            </a:r>
            <a:r>
              <a:rPr lang="en-US" altLang="en-US" smtClean="0"/>
              <a:t> for some species and </a:t>
            </a:r>
            <a:r>
              <a:rPr lang="en-US" altLang="en-US" b="1" smtClean="0"/>
              <a:t>unsuitable</a:t>
            </a:r>
            <a:r>
              <a:rPr lang="en-US" altLang="en-US" smtClean="0"/>
              <a:t> for others</a:t>
            </a:r>
          </a:p>
          <a:p>
            <a:pPr eaLnBrk="1" hangingPunct="1"/>
            <a:r>
              <a:rPr lang="en-US" altLang="en-US" smtClean="0"/>
              <a:t>Often difficult to </a:t>
            </a:r>
            <a:r>
              <a:rPr lang="en-US" altLang="en-US" b="1" smtClean="0"/>
              <a:t>observe</a:t>
            </a:r>
            <a:r>
              <a:rPr lang="en-US" altLang="en-US" smtClean="0"/>
              <a:t>                                          – can take </a:t>
            </a:r>
            <a:r>
              <a:rPr lang="en-US" altLang="en-US" b="1" smtClean="0"/>
              <a:t>decades</a:t>
            </a:r>
          </a:p>
        </p:txBody>
      </p:sp>
      <p:pic>
        <p:nvPicPr>
          <p:cNvPr id="2052" name="Picture 8" descr="MPj043310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436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In the beginning…</a:t>
            </a:r>
          </a:p>
        </p:txBody>
      </p:sp>
      <p:sp>
        <p:nvSpPr>
          <p:cNvPr id="5123" name="Rectangle 3"/>
          <p:cNvSpPr>
            <a:spLocks noGrp="1" noChangeArrowheads="1"/>
          </p:cNvSpPr>
          <p:nvPr>
            <p:ph type="body" idx="1"/>
          </p:nvPr>
        </p:nvSpPr>
        <p:spPr/>
        <p:txBody>
          <a:bodyPr/>
          <a:lstStyle/>
          <a:p>
            <a:pPr eaLnBrk="1" hangingPunct="1"/>
            <a:r>
              <a:rPr lang="en-US" altLang="en-US" sz="2800" smtClean="0"/>
              <a:t>New land can be created or exposed where                </a:t>
            </a:r>
            <a:r>
              <a:rPr lang="en-US" altLang="en-US" sz="2800" b="1" smtClean="0"/>
              <a:t>no life existed</a:t>
            </a:r>
            <a:r>
              <a:rPr lang="en-US" altLang="en-US" sz="2800" smtClean="0"/>
              <a:t> before</a:t>
            </a:r>
          </a:p>
          <a:p>
            <a:pPr lvl="1" eaLnBrk="1" hangingPunct="1"/>
            <a:r>
              <a:rPr lang="en-US" altLang="en-US" sz="2400" b="1" smtClean="0"/>
              <a:t>Lava</a:t>
            </a:r>
            <a:r>
              <a:rPr lang="en-US" altLang="en-US" sz="2400" smtClean="0"/>
              <a:t> destroying all life in its path and forms new land</a:t>
            </a:r>
          </a:p>
          <a:p>
            <a:pPr lvl="1" eaLnBrk="1" hangingPunct="1"/>
            <a:r>
              <a:rPr lang="en-US" altLang="en-US" sz="2400" b="1" smtClean="0"/>
              <a:t>An avalanche</a:t>
            </a:r>
            <a:r>
              <a:rPr lang="en-US" altLang="en-US" sz="2400" smtClean="0"/>
              <a:t> exposes new areas and ledges</a:t>
            </a:r>
          </a:p>
          <a:p>
            <a:pPr lvl="1" eaLnBrk="1" hangingPunct="1"/>
            <a:r>
              <a:rPr lang="en-US" altLang="en-US" sz="2400" smtClean="0"/>
              <a:t>A </a:t>
            </a:r>
            <a:r>
              <a:rPr lang="en-US" altLang="en-US" sz="2400" b="1" smtClean="0"/>
              <a:t>city street</a:t>
            </a:r>
            <a:r>
              <a:rPr lang="en-US" altLang="en-US" sz="2400" smtClean="0"/>
              <a:t> has never before had life growing from it.</a:t>
            </a:r>
          </a:p>
          <a:p>
            <a:pPr eaLnBrk="1" hangingPunct="1"/>
            <a:r>
              <a:rPr lang="en-US" altLang="en-US" sz="2800" smtClean="0"/>
              <a:t>New communities of organisms colonizing these areas is called </a:t>
            </a:r>
            <a:r>
              <a:rPr lang="en-US" altLang="en-US" sz="2800" b="1" smtClean="0"/>
              <a:t>Primary Succession</a:t>
            </a:r>
          </a:p>
          <a:p>
            <a:pPr eaLnBrk="1" hangingPunct="1"/>
            <a:r>
              <a:rPr lang="en-US" altLang="en-US" sz="2800" smtClean="0"/>
              <a:t>The first species in the area are called </a:t>
            </a:r>
            <a:r>
              <a:rPr lang="en-US" altLang="en-US" sz="2800" b="1" smtClean="0"/>
              <a:t>Pioneer Species</a:t>
            </a:r>
          </a:p>
          <a:p>
            <a:pPr lvl="1" eaLnBrk="1" hangingPunct="1"/>
            <a:r>
              <a:rPr lang="en-US" altLang="en-US" sz="2400" smtClean="0"/>
              <a:t>Example: </a:t>
            </a:r>
            <a:r>
              <a:rPr lang="en-US" altLang="en-US" sz="2400" b="1" smtClean="0"/>
              <a:t>Lichens </a:t>
            </a:r>
            <a:r>
              <a:rPr lang="en-US" altLang="en-US" sz="2400" smtClean="0"/>
              <a:t>(can grow without </a:t>
            </a:r>
            <a:br>
              <a:rPr lang="en-US" altLang="en-US" sz="2400" smtClean="0"/>
            </a:br>
            <a:r>
              <a:rPr lang="en-US" altLang="en-US" sz="2400" smtClean="0"/>
              <a:t>soil on rocks and other surfaces)</a:t>
            </a:r>
            <a:endParaRPr lang="en-US" altLang="en-US" sz="2400" b="1" smtClean="0"/>
          </a:p>
        </p:txBody>
      </p:sp>
      <p:pic>
        <p:nvPicPr>
          <p:cNvPr id="3076" name="Picture 4" descr="MPj020194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5314950"/>
            <a:ext cx="222091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19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And then…</a:t>
            </a:r>
          </a:p>
        </p:txBody>
      </p:sp>
      <p:sp>
        <p:nvSpPr>
          <p:cNvPr id="6147" name="Rectangle 3"/>
          <p:cNvSpPr>
            <a:spLocks noGrp="1" noChangeArrowheads="1"/>
          </p:cNvSpPr>
          <p:nvPr>
            <p:ph type="body" idx="1"/>
          </p:nvPr>
        </p:nvSpPr>
        <p:spPr>
          <a:xfrm>
            <a:off x="457200" y="1371600"/>
            <a:ext cx="5867400" cy="5486400"/>
          </a:xfrm>
        </p:spPr>
        <p:txBody>
          <a:bodyPr/>
          <a:lstStyle/>
          <a:p>
            <a:pPr eaLnBrk="1" hangingPunct="1"/>
            <a:r>
              <a:rPr lang="en-US" altLang="en-US" sz="3000" smtClean="0"/>
              <a:t>Pioneer organisms die and become the </a:t>
            </a:r>
            <a:r>
              <a:rPr lang="en-US" altLang="en-US" sz="3000" b="1" smtClean="0"/>
              <a:t>first patches of soil</a:t>
            </a:r>
          </a:p>
          <a:p>
            <a:pPr eaLnBrk="1" hangingPunct="1"/>
            <a:r>
              <a:rPr lang="en-US" altLang="en-US" sz="3000" smtClean="0"/>
              <a:t>The presence of soil allows </a:t>
            </a:r>
            <a:r>
              <a:rPr lang="en-US" altLang="en-US" sz="3000" b="1" smtClean="0"/>
              <a:t>weedy plants</a:t>
            </a:r>
            <a:r>
              <a:rPr lang="en-US" altLang="en-US" sz="3000" smtClean="0"/>
              <a:t> to emerge, and over time </a:t>
            </a:r>
            <a:r>
              <a:rPr lang="en-US" altLang="en-US" sz="3000" b="1" smtClean="0"/>
              <a:t>vines, shrubs, and trees</a:t>
            </a:r>
            <a:r>
              <a:rPr lang="en-US" altLang="en-US" sz="3000" smtClean="0"/>
              <a:t> appear</a:t>
            </a:r>
          </a:p>
          <a:p>
            <a:pPr eaLnBrk="1" hangingPunct="1"/>
            <a:r>
              <a:rPr lang="en-US" altLang="en-US" sz="3000" smtClean="0"/>
              <a:t>When this primary succession  slows down and the community becomes </a:t>
            </a:r>
            <a:r>
              <a:rPr lang="en-US" altLang="en-US" sz="3000" b="1" smtClean="0"/>
              <a:t>stable</a:t>
            </a:r>
          </a:p>
          <a:p>
            <a:pPr eaLnBrk="1" hangingPunct="1"/>
            <a:r>
              <a:rPr lang="en-US" altLang="en-US" sz="3000" smtClean="0"/>
              <a:t>This mature community undergoing little or no change is called the </a:t>
            </a:r>
            <a:r>
              <a:rPr lang="en-US" altLang="en-US" sz="3000" b="1" smtClean="0"/>
              <a:t>Climax Community</a:t>
            </a:r>
            <a:r>
              <a:rPr lang="en-US" altLang="en-US" sz="3000" smtClean="0"/>
              <a:t>.</a:t>
            </a:r>
          </a:p>
        </p:txBody>
      </p:sp>
      <p:pic>
        <p:nvPicPr>
          <p:cNvPr id="4100" name="Picture 7" descr="MPj043308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05000"/>
            <a:ext cx="24923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218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533400"/>
            <a:ext cx="8229600" cy="1143000"/>
          </a:xfrm>
        </p:spPr>
        <p:txBody>
          <a:bodyPr/>
          <a:lstStyle/>
          <a:p>
            <a:pPr eaLnBrk="1" hangingPunct="1"/>
            <a:r>
              <a:rPr lang="en-US" altLang="en-US" sz="4000" smtClean="0"/>
              <a:t>From Pioneer Species to Climax Community</a:t>
            </a:r>
          </a:p>
        </p:txBody>
      </p:sp>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43138"/>
            <a:ext cx="89154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secondary succ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39624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346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Disaster Strikes…</a:t>
            </a:r>
          </a:p>
        </p:txBody>
      </p:sp>
      <p:sp>
        <p:nvSpPr>
          <p:cNvPr id="9219" name="Rectangle 3"/>
          <p:cNvSpPr>
            <a:spLocks noGrp="1" noChangeArrowheads="1"/>
          </p:cNvSpPr>
          <p:nvPr>
            <p:ph type="body" idx="1"/>
          </p:nvPr>
        </p:nvSpPr>
        <p:spPr>
          <a:xfrm>
            <a:off x="457200" y="1600200"/>
            <a:ext cx="5943600" cy="4525963"/>
          </a:xfrm>
        </p:spPr>
        <p:txBody>
          <a:bodyPr/>
          <a:lstStyle/>
          <a:p>
            <a:pPr eaLnBrk="1" hangingPunct="1">
              <a:lnSpc>
                <a:spcPct val="90000"/>
              </a:lnSpc>
            </a:pPr>
            <a:r>
              <a:rPr lang="en-US" altLang="en-US" sz="2800" smtClean="0"/>
              <a:t>When natural disaster or human actions disrupt or destroy a community, the following community changes are called </a:t>
            </a:r>
            <a:r>
              <a:rPr lang="en-US" altLang="en-US" sz="2800" b="1" smtClean="0"/>
              <a:t>Secondary Succession</a:t>
            </a:r>
          </a:p>
          <a:p>
            <a:pPr eaLnBrk="1" hangingPunct="1">
              <a:lnSpc>
                <a:spcPct val="90000"/>
              </a:lnSpc>
            </a:pPr>
            <a:r>
              <a:rPr lang="en-US" altLang="en-US" sz="2800" b="1" smtClean="0"/>
              <a:t>Like</a:t>
            </a:r>
            <a:r>
              <a:rPr lang="en-US" altLang="en-US" sz="2800" smtClean="0"/>
              <a:t> Primary Succession, the communities of organisms            </a:t>
            </a:r>
            <a:r>
              <a:rPr lang="en-US" altLang="en-US" sz="2800" b="1" smtClean="0"/>
              <a:t>gradually change</a:t>
            </a:r>
          </a:p>
          <a:p>
            <a:pPr eaLnBrk="1" hangingPunct="1">
              <a:lnSpc>
                <a:spcPct val="90000"/>
              </a:lnSpc>
            </a:pPr>
            <a:r>
              <a:rPr lang="en-US" altLang="en-US" sz="2800" b="1" smtClean="0"/>
              <a:t>Unlike</a:t>
            </a:r>
            <a:r>
              <a:rPr lang="en-US" altLang="en-US" sz="2800" smtClean="0"/>
              <a:t> Primary Succession, this occurs where there was once </a:t>
            </a:r>
            <a:r>
              <a:rPr lang="en-US" altLang="en-US" sz="2800" b="1" smtClean="0"/>
              <a:t>life</a:t>
            </a:r>
            <a:r>
              <a:rPr lang="en-US" altLang="en-US" sz="2800" smtClean="0"/>
              <a:t> and on land that contains </a:t>
            </a:r>
            <a:r>
              <a:rPr lang="en-US" altLang="en-US" sz="2800" b="1" smtClean="0"/>
              <a:t>soil</a:t>
            </a:r>
          </a:p>
        </p:txBody>
      </p:sp>
      <p:pic>
        <p:nvPicPr>
          <p:cNvPr id="6148" name="Picture 5" descr="MPj04226130000[1]"/>
          <p:cNvPicPr>
            <a:picLocks noChangeAspect="1" noChangeArrowheads="1"/>
          </p:cNvPicPr>
          <p:nvPr/>
        </p:nvPicPr>
        <p:blipFill>
          <a:blip r:embed="rId2">
            <a:extLst>
              <a:ext uri="{28A0092B-C50C-407E-A947-70E740481C1C}">
                <a14:useLocalDpi xmlns:a14="http://schemas.microsoft.com/office/drawing/2010/main" val="0"/>
              </a:ext>
            </a:extLst>
          </a:blip>
          <a:srcRect l="11925" r="16522"/>
          <a:stretch>
            <a:fillRect/>
          </a:stretch>
        </p:blipFill>
        <p:spPr bwMode="auto">
          <a:xfrm>
            <a:off x="6324600" y="1828800"/>
            <a:ext cx="2635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863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Secondary Succession</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mtClean="0"/>
              <a:t>Because there is </a:t>
            </a:r>
            <a:r>
              <a:rPr lang="en-US" altLang="en-US" b="1" smtClean="0"/>
              <a:t>soil</a:t>
            </a:r>
          </a:p>
          <a:p>
            <a:pPr lvl="1" eaLnBrk="1" hangingPunct="1">
              <a:lnSpc>
                <a:spcPct val="90000"/>
              </a:lnSpc>
            </a:pPr>
            <a:r>
              <a:rPr lang="en-US" altLang="en-US" smtClean="0"/>
              <a:t>Pioneer Species will be </a:t>
            </a:r>
            <a:r>
              <a:rPr lang="en-US" altLang="en-US" b="1" smtClean="0"/>
              <a:t>different</a:t>
            </a:r>
            <a:r>
              <a:rPr lang="en-US" altLang="en-US" smtClean="0"/>
              <a:t> from the Primary Succession</a:t>
            </a:r>
          </a:p>
          <a:p>
            <a:pPr lvl="2" eaLnBrk="1" hangingPunct="1">
              <a:lnSpc>
                <a:spcPct val="90000"/>
              </a:lnSpc>
            </a:pPr>
            <a:r>
              <a:rPr lang="en-US" altLang="en-US" smtClean="0"/>
              <a:t>Example: </a:t>
            </a:r>
            <a:r>
              <a:rPr lang="en-US" altLang="en-US" b="1" smtClean="0"/>
              <a:t>Lichens</a:t>
            </a:r>
            <a:r>
              <a:rPr lang="en-US" altLang="en-US" smtClean="0"/>
              <a:t> were pioneers in Primary where </a:t>
            </a:r>
            <a:r>
              <a:rPr lang="en-US" altLang="en-US" b="1" smtClean="0"/>
              <a:t>wildflowers</a:t>
            </a:r>
            <a:r>
              <a:rPr lang="en-US" altLang="en-US" smtClean="0"/>
              <a:t> may be pioneers in Secondary</a:t>
            </a:r>
          </a:p>
          <a:p>
            <a:pPr lvl="1" eaLnBrk="1" hangingPunct="1">
              <a:lnSpc>
                <a:spcPct val="90000"/>
              </a:lnSpc>
            </a:pPr>
            <a:r>
              <a:rPr lang="en-US" altLang="en-US" smtClean="0"/>
              <a:t>Secondary Succession will take </a:t>
            </a:r>
            <a:r>
              <a:rPr lang="en-US" altLang="en-US" b="1" smtClean="0"/>
              <a:t>less</a:t>
            </a:r>
            <a:r>
              <a:rPr lang="en-US" altLang="en-US" smtClean="0"/>
              <a:t> time to reach Climax Community</a:t>
            </a:r>
          </a:p>
          <a:p>
            <a:pPr eaLnBrk="1" hangingPunct="1">
              <a:lnSpc>
                <a:spcPct val="90000"/>
              </a:lnSpc>
            </a:pPr>
            <a:r>
              <a:rPr lang="en-US" altLang="en-US" smtClean="0"/>
              <a:t>Though Pioneer Species may be </a:t>
            </a:r>
            <a:r>
              <a:rPr lang="en-US" altLang="en-US" b="1" smtClean="0"/>
              <a:t>different</a:t>
            </a:r>
            <a:r>
              <a:rPr lang="en-US" altLang="en-US" smtClean="0"/>
              <a:t>, the Climax Community will most likely be </a:t>
            </a:r>
            <a:r>
              <a:rPr lang="en-US" altLang="en-US" b="1" smtClean="0"/>
              <a:t>similar</a:t>
            </a:r>
            <a:r>
              <a:rPr lang="en-US" altLang="en-US" smtClean="0"/>
              <a:t> if the </a:t>
            </a:r>
            <a:r>
              <a:rPr lang="en-US" altLang="en-US" b="1" smtClean="0"/>
              <a:t>climate</a:t>
            </a:r>
            <a:r>
              <a:rPr lang="en-US" altLang="en-US" smtClean="0"/>
              <a:t> it the same.</a:t>
            </a:r>
          </a:p>
        </p:txBody>
      </p:sp>
      <p:sp>
        <p:nvSpPr>
          <p:cNvPr id="7172" name="AutoShape 5">
            <a:hlinkClick r:id="rId2" highlightClick="1"/>
          </p:cNvPr>
          <p:cNvSpPr>
            <a:spLocks noChangeArrowheads="1"/>
          </p:cNvSpPr>
          <p:nvPr/>
        </p:nvSpPr>
        <p:spPr bwMode="auto">
          <a:xfrm>
            <a:off x="6096000" y="5638800"/>
            <a:ext cx="2286000" cy="838200"/>
          </a:xfrm>
          <a:prstGeom prst="actionButtonBlank">
            <a:avLst/>
          </a:prstGeom>
          <a:gradFill rotWithShape="1">
            <a:gsLst>
              <a:gs pos="0">
                <a:srgbClr val="FFA800"/>
              </a:gs>
              <a:gs pos="13000">
                <a:srgbClr val="825600"/>
              </a:gs>
              <a:gs pos="28000">
                <a:srgbClr val="FFA800"/>
              </a:gs>
              <a:gs pos="42000">
                <a:srgbClr val="825600"/>
              </a:gs>
              <a:gs pos="57001">
                <a:srgbClr val="FFA800"/>
              </a:gs>
              <a:gs pos="72000">
                <a:srgbClr val="825600"/>
              </a:gs>
              <a:gs pos="87000">
                <a:srgbClr val="FFA800"/>
              </a:gs>
              <a:gs pos="100000">
                <a:srgbClr val="8256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solidFill>
                <a:srgbClr val="000000"/>
              </a:solidFill>
            </a:endParaRPr>
          </a:p>
        </p:txBody>
      </p:sp>
    </p:spTree>
    <p:extLst>
      <p:ext uri="{BB962C8B-B14F-4D97-AF65-F5344CB8AC3E}">
        <p14:creationId xmlns:p14="http://schemas.microsoft.com/office/powerpoint/2010/main" val="3486164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228600" y="2590800"/>
            <a:ext cx="3429000" cy="1143000"/>
          </a:xfrm>
        </p:spPr>
        <p:txBody>
          <a:bodyPr/>
          <a:lstStyle/>
          <a:p>
            <a:pPr eaLnBrk="1" hangingPunct="1"/>
            <a:r>
              <a:rPr lang="en-US" altLang="en-US" sz="5400" smtClean="0"/>
              <a:t>Secondary Succession</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5" y="0"/>
            <a:ext cx="5335588" cy="667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3229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Population Growth</a:t>
            </a:r>
          </a:p>
        </p:txBody>
      </p:sp>
      <p:sp>
        <p:nvSpPr>
          <p:cNvPr id="14339" name="Rectangle 3"/>
          <p:cNvSpPr>
            <a:spLocks noGrp="1" noChangeArrowheads="1"/>
          </p:cNvSpPr>
          <p:nvPr>
            <p:ph type="body" idx="1"/>
          </p:nvPr>
        </p:nvSpPr>
        <p:spPr>
          <a:xfrm>
            <a:off x="457200" y="1600200"/>
            <a:ext cx="3810000" cy="4525963"/>
          </a:xfrm>
        </p:spPr>
        <p:txBody>
          <a:bodyPr/>
          <a:lstStyle/>
          <a:p>
            <a:pPr eaLnBrk="1" hangingPunct="1">
              <a:lnSpc>
                <a:spcPct val="90000"/>
              </a:lnSpc>
            </a:pPr>
            <a:r>
              <a:rPr lang="en-US" altLang="en-US" sz="2800" smtClean="0"/>
              <a:t>What is Population Growth?</a:t>
            </a:r>
          </a:p>
          <a:p>
            <a:pPr lvl="1" eaLnBrk="1" hangingPunct="1">
              <a:lnSpc>
                <a:spcPct val="90000"/>
              </a:lnSpc>
            </a:pPr>
            <a:r>
              <a:rPr lang="en-US" altLang="en-US" sz="2400" b="1" smtClean="0"/>
              <a:t>An increase in the size of a population over time</a:t>
            </a:r>
          </a:p>
          <a:p>
            <a:pPr eaLnBrk="1" hangingPunct="1">
              <a:lnSpc>
                <a:spcPct val="90000"/>
              </a:lnSpc>
            </a:pPr>
            <a:r>
              <a:rPr lang="en-US" altLang="en-US" sz="2800" smtClean="0"/>
              <a:t>Some things exhibit </a:t>
            </a:r>
            <a:r>
              <a:rPr lang="en-US" altLang="en-US" sz="2800" b="1" smtClean="0"/>
              <a:t>Linear Growth</a:t>
            </a:r>
          </a:p>
          <a:p>
            <a:pPr lvl="1" eaLnBrk="1" hangingPunct="1">
              <a:lnSpc>
                <a:spcPct val="90000"/>
              </a:lnSpc>
            </a:pPr>
            <a:r>
              <a:rPr lang="en-US" altLang="en-US" sz="2400" smtClean="0"/>
              <a:t>As time goes by, growth occurs at a steady rate </a:t>
            </a:r>
          </a:p>
          <a:p>
            <a:pPr lvl="1" eaLnBrk="1" hangingPunct="1">
              <a:lnSpc>
                <a:spcPct val="90000"/>
              </a:lnSpc>
            </a:pPr>
            <a:r>
              <a:rPr lang="en-US" altLang="en-US" sz="2400" smtClean="0"/>
              <a:t>when graphed, it is a </a:t>
            </a:r>
            <a:r>
              <a:rPr lang="en-US" altLang="en-US" sz="2400" b="1" smtClean="0"/>
              <a:t>straight</a:t>
            </a:r>
            <a:r>
              <a:rPr lang="en-US" altLang="en-US" sz="2400" smtClean="0"/>
              <a:t> line</a:t>
            </a: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038" y="1600200"/>
            <a:ext cx="4524375"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092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3600">
              <a:solidFill>
                <a:schemeClr val="bg1"/>
              </a:solidFill>
              <a:latin typeface="Comic Sans MS" panose="030F0702030302020204" pitchFamily="66" charset="0"/>
            </a:endParaRPr>
          </a:p>
        </p:txBody>
      </p:sp>
      <p:sp>
        <p:nvSpPr>
          <p:cNvPr id="6147" name="Text Box 3"/>
          <p:cNvSpPr txBox="1">
            <a:spLocks noChangeArrowheads="1"/>
          </p:cNvSpPr>
          <p:nvPr/>
        </p:nvSpPr>
        <p:spPr bwMode="auto">
          <a:xfrm>
            <a:off x="304800" y="304800"/>
            <a:ext cx="8458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accent1"/>
                </a:solidFill>
                <a:latin typeface="Comic Sans MS" panose="030F0702030302020204" pitchFamily="66" charset="0"/>
              </a:rPr>
              <a:t>Organism </a:t>
            </a:r>
            <a:r>
              <a:rPr lang="en-US" altLang="en-US" sz="3600" b="1">
                <a:solidFill>
                  <a:schemeClr val="tx2"/>
                </a:solidFill>
                <a:latin typeface="Comic Sans MS" panose="030F0702030302020204" pitchFamily="66" charset="0"/>
              </a:rPr>
              <a:t>-</a:t>
            </a:r>
            <a:r>
              <a:rPr lang="en-US" altLang="en-US" sz="3600" b="1">
                <a:solidFill>
                  <a:schemeClr val="accent1"/>
                </a:solidFill>
                <a:latin typeface="Comic Sans MS" panose="030F0702030302020204" pitchFamily="66" charset="0"/>
              </a:rPr>
              <a:t> </a:t>
            </a:r>
            <a:r>
              <a:rPr lang="en-US" altLang="en-US" sz="3600">
                <a:solidFill>
                  <a:schemeClr val="bg1"/>
                </a:solidFill>
                <a:latin typeface="Comic Sans MS" panose="030F0702030302020204" pitchFamily="66" charset="0"/>
              </a:rPr>
              <a:t>any unicellular or multicellular form exhibiting all of the characteristics of life, an individual.</a:t>
            </a:r>
          </a:p>
          <a:p>
            <a:pPr eaLnBrk="1" hangingPunct="1">
              <a:spcBef>
                <a:spcPct val="50000"/>
              </a:spcBef>
              <a:buFontTx/>
              <a:buChar char="•"/>
            </a:pPr>
            <a:r>
              <a:rPr lang="en-US" altLang="en-US" sz="3600">
                <a:solidFill>
                  <a:schemeClr val="bg1"/>
                </a:solidFill>
                <a:latin typeface="Comic Sans MS" panose="030F0702030302020204" pitchFamily="66" charset="0"/>
              </a:rPr>
              <a:t>The lowest level of organization</a:t>
            </a:r>
          </a:p>
        </p:txBody>
      </p:sp>
      <p:pic>
        <p:nvPicPr>
          <p:cNvPr id="6148" name="Picture 4" descr="10615219_red_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4318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100006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00400"/>
            <a:ext cx="3679825"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How do Populations Grow?</a:t>
            </a:r>
          </a:p>
        </p:txBody>
      </p:sp>
      <p:sp>
        <p:nvSpPr>
          <p:cNvPr id="15363" name="Rectangle 3"/>
          <p:cNvSpPr>
            <a:spLocks noGrp="1" noChangeArrowheads="1"/>
          </p:cNvSpPr>
          <p:nvPr>
            <p:ph type="body" idx="1"/>
          </p:nvPr>
        </p:nvSpPr>
        <p:spPr>
          <a:xfrm>
            <a:off x="457200" y="1600200"/>
            <a:ext cx="4724400" cy="4525963"/>
          </a:xfrm>
        </p:spPr>
        <p:txBody>
          <a:bodyPr/>
          <a:lstStyle/>
          <a:p>
            <a:pPr eaLnBrk="1" hangingPunct="1"/>
            <a:r>
              <a:rPr lang="en-US" altLang="en-US" sz="2800" smtClean="0"/>
              <a:t>Populations show a </a:t>
            </a:r>
            <a:r>
              <a:rPr lang="en-US" altLang="en-US" sz="2800" b="1" smtClean="0"/>
              <a:t>J-shaped curve</a:t>
            </a:r>
          </a:p>
          <a:p>
            <a:pPr eaLnBrk="1" hangingPunct="1"/>
            <a:r>
              <a:rPr lang="en-US" altLang="en-US" sz="2800" smtClean="0"/>
              <a:t>Initial increases are </a:t>
            </a:r>
            <a:r>
              <a:rPr lang="en-US" altLang="en-US" sz="2800" b="1" smtClean="0"/>
              <a:t>slow</a:t>
            </a:r>
            <a:r>
              <a:rPr lang="en-US" altLang="en-US" sz="2800" smtClean="0"/>
              <a:t>, but as the population gets </a:t>
            </a:r>
            <a:r>
              <a:rPr lang="en-US" altLang="en-US" sz="2800" b="1" smtClean="0"/>
              <a:t>larger</a:t>
            </a:r>
            <a:r>
              <a:rPr lang="en-US" altLang="en-US" sz="2800" smtClean="0"/>
              <a:t>, it grows </a:t>
            </a:r>
            <a:r>
              <a:rPr lang="en-US" altLang="en-US" sz="2800" b="1" smtClean="0"/>
              <a:t>faster</a:t>
            </a:r>
          </a:p>
          <a:p>
            <a:pPr lvl="1" eaLnBrk="1" hangingPunct="1"/>
            <a:r>
              <a:rPr lang="en-US" altLang="en-US" sz="2400" smtClean="0"/>
              <a:t>Why? </a:t>
            </a:r>
          </a:p>
          <a:p>
            <a:pPr lvl="2" eaLnBrk="1" hangingPunct="1"/>
            <a:r>
              <a:rPr lang="en-US" altLang="en-US" sz="2000" b="1" smtClean="0"/>
              <a:t>There are more organisms available to reproduce</a:t>
            </a:r>
          </a:p>
          <a:p>
            <a:pPr eaLnBrk="1" hangingPunct="1"/>
            <a:r>
              <a:rPr lang="en-US" altLang="en-US" sz="2800" smtClean="0"/>
              <a:t>This pattern is called </a:t>
            </a:r>
            <a:r>
              <a:rPr lang="en-US" altLang="en-US" sz="2800" b="1" smtClean="0"/>
              <a:t>Exponential</a:t>
            </a:r>
            <a:r>
              <a:rPr lang="en-US" altLang="en-US" sz="2800" smtClean="0"/>
              <a:t> </a:t>
            </a:r>
            <a:r>
              <a:rPr lang="en-US" altLang="en-US" sz="2800" b="1" smtClean="0"/>
              <a:t>Growth</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l="4420"/>
          <a:stretch>
            <a:fillRect/>
          </a:stretch>
        </p:blipFill>
        <p:spPr bwMode="auto">
          <a:xfrm>
            <a:off x="5181600" y="1676400"/>
            <a:ext cx="381000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191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Can it go on Forever?</a:t>
            </a:r>
          </a:p>
        </p:txBody>
      </p:sp>
      <p:sp>
        <p:nvSpPr>
          <p:cNvPr id="16387" name="Rectangle 3"/>
          <p:cNvSpPr>
            <a:spLocks noGrp="1" noChangeArrowheads="1"/>
          </p:cNvSpPr>
          <p:nvPr>
            <p:ph type="body" idx="1"/>
          </p:nvPr>
        </p:nvSpPr>
        <p:spPr/>
        <p:txBody>
          <a:bodyPr/>
          <a:lstStyle/>
          <a:p>
            <a:pPr eaLnBrk="1" hangingPunct="1"/>
            <a:r>
              <a:rPr lang="en-US" altLang="en-US" smtClean="0"/>
              <a:t>Eventually, population growth will be affected by </a:t>
            </a:r>
            <a:r>
              <a:rPr lang="en-US" altLang="en-US" b="1" smtClean="0"/>
              <a:t>limiting factors</a:t>
            </a:r>
          </a:p>
          <a:p>
            <a:pPr lvl="1" eaLnBrk="1" hangingPunct="1"/>
            <a:r>
              <a:rPr lang="en-US" altLang="en-US" smtClean="0"/>
              <a:t>Such as: </a:t>
            </a:r>
            <a:r>
              <a:rPr lang="en-US" altLang="en-US" b="1" smtClean="0"/>
              <a:t>availability of food and space</a:t>
            </a:r>
          </a:p>
          <a:p>
            <a:pPr eaLnBrk="1" hangingPunct="1"/>
            <a:r>
              <a:rPr lang="en-US" altLang="en-US" smtClean="0"/>
              <a:t>The number of organisms an environment can support is called the </a:t>
            </a:r>
            <a:r>
              <a:rPr lang="en-US" altLang="en-US" b="1" smtClean="0"/>
              <a:t>Carrying Capacity</a:t>
            </a:r>
          </a:p>
          <a:p>
            <a:pPr eaLnBrk="1" hangingPunct="1"/>
            <a:r>
              <a:rPr lang="en-US" altLang="en-US" smtClean="0"/>
              <a:t>In time, the population 			         growth will </a:t>
            </a:r>
            <a:r>
              <a:rPr lang="en-US" altLang="en-US" b="1" smtClean="0"/>
              <a:t>level off</a:t>
            </a:r>
            <a:r>
              <a:rPr lang="en-US" altLang="en-US" smtClean="0"/>
              <a:t> making                                   an </a:t>
            </a:r>
            <a:r>
              <a:rPr lang="en-US" altLang="en-US" b="1" smtClean="0"/>
              <a:t>s-shaped curve</a:t>
            </a:r>
          </a:p>
        </p:txBody>
      </p:sp>
      <p:pic>
        <p:nvPicPr>
          <p:cNvPr id="11268" name="Picture 5" descr="yeast_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267200"/>
            <a:ext cx="3200400" cy="2351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091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Environmental Limitations</a:t>
            </a:r>
          </a:p>
        </p:txBody>
      </p:sp>
      <p:sp>
        <p:nvSpPr>
          <p:cNvPr id="17411" name="Rectangle 3"/>
          <p:cNvSpPr>
            <a:spLocks noGrp="1" noChangeArrowheads="1"/>
          </p:cNvSpPr>
          <p:nvPr>
            <p:ph type="body" idx="1"/>
          </p:nvPr>
        </p:nvSpPr>
        <p:spPr/>
        <p:txBody>
          <a:bodyPr/>
          <a:lstStyle/>
          <a:p>
            <a:pPr eaLnBrk="1" hangingPunct="1"/>
            <a:r>
              <a:rPr lang="en-US" altLang="en-US" sz="2800" b="1" smtClean="0"/>
              <a:t>Two</a:t>
            </a:r>
            <a:r>
              <a:rPr lang="en-US" altLang="en-US" sz="2800" smtClean="0"/>
              <a:t> main types of Limitation Factors</a:t>
            </a:r>
          </a:p>
          <a:p>
            <a:pPr lvl="1" eaLnBrk="1" hangingPunct="1"/>
            <a:r>
              <a:rPr lang="en-US" altLang="en-US" sz="2400" b="1" smtClean="0"/>
              <a:t>Density-Dependent</a:t>
            </a:r>
          </a:p>
          <a:p>
            <a:pPr lvl="1" eaLnBrk="1" hangingPunct="1"/>
            <a:r>
              <a:rPr lang="en-US" altLang="en-US" sz="2400" b="1" smtClean="0"/>
              <a:t>Density-Independent</a:t>
            </a:r>
          </a:p>
          <a:p>
            <a:pPr eaLnBrk="1" hangingPunct="1"/>
            <a:r>
              <a:rPr lang="en-US" altLang="en-US" sz="2800" smtClean="0"/>
              <a:t>Density-Dependent Factors have an </a:t>
            </a:r>
            <a:r>
              <a:rPr lang="en-US" altLang="en-US" sz="2800" b="1" smtClean="0"/>
              <a:t>increased</a:t>
            </a:r>
            <a:r>
              <a:rPr lang="en-US" altLang="en-US" sz="2800" smtClean="0"/>
              <a:t> effect as population </a:t>
            </a:r>
            <a:r>
              <a:rPr lang="en-US" altLang="en-US" sz="2800" b="1" smtClean="0"/>
              <a:t>increases</a:t>
            </a:r>
            <a:r>
              <a:rPr lang="en-US" altLang="en-US" sz="2800" smtClean="0"/>
              <a:t> (</a:t>
            </a:r>
            <a:r>
              <a:rPr lang="en-US" altLang="en-US" sz="2800" b="1" smtClean="0"/>
              <a:t>more</a:t>
            </a:r>
            <a:r>
              <a:rPr lang="en-US" altLang="en-US" sz="2800" smtClean="0"/>
              <a:t> organisms, </a:t>
            </a:r>
            <a:r>
              <a:rPr lang="en-US" altLang="en-US" sz="2800" b="1" smtClean="0"/>
              <a:t>more</a:t>
            </a:r>
            <a:r>
              <a:rPr lang="en-US" altLang="en-US" sz="2800" smtClean="0"/>
              <a:t> risk)</a:t>
            </a:r>
          </a:p>
          <a:p>
            <a:pPr lvl="1" eaLnBrk="1" hangingPunct="1"/>
            <a:r>
              <a:rPr lang="en-US" altLang="en-US" sz="2400" b="1" smtClean="0"/>
              <a:t>Disease</a:t>
            </a:r>
          </a:p>
          <a:p>
            <a:pPr lvl="1" eaLnBrk="1" hangingPunct="1"/>
            <a:r>
              <a:rPr lang="en-US" altLang="en-US" sz="2400" b="1" smtClean="0"/>
              <a:t>Competition</a:t>
            </a:r>
          </a:p>
          <a:p>
            <a:pPr lvl="1" eaLnBrk="1" hangingPunct="1"/>
            <a:r>
              <a:rPr lang="en-US" altLang="en-US" sz="2400" b="1" smtClean="0"/>
              <a:t>Parasites</a:t>
            </a:r>
          </a:p>
          <a:p>
            <a:pPr lvl="1" eaLnBrk="1" hangingPunct="1"/>
            <a:r>
              <a:rPr lang="en-US" altLang="en-US" sz="2400" b="1" smtClean="0"/>
              <a:t>Predation</a:t>
            </a:r>
          </a:p>
        </p:txBody>
      </p:sp>
      <p:pic>
        <p:nvPicPr>
          <p:cNvPr id="12292" name="Picture 7" descr="MCAN00373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062413"/>
            <a:ext cx="50292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881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8600" y="152400"/>
            <a:ext cx="89154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accent1"/>
                </a:solidFill>
                <a:latin typeface="Comic Sans MS" panose="030F0702030302020204" pitchFamily="66" charset="0"/>
              </a:rPr>
              <a:t>Toxins in food chains-</a:t>
            </a:r>
            <a:r>
              <a:rPr lang="en-US" altLang="en-US" sz="3600" b="1">
                <a:solidFill>
                  <a:schemeClr val="bg1"/>
                </a:solidFill>
                <a:latin typeface="Comic Sans MS" panose="030F0702030302020204" pitchFamily="66" charset="0"/>
              </a:rPr>
              <a:t> </a:t>
            </a:r>
          </a:p>
          <a:p>
            <a:pPr eaLnBrk="1" hangingPunct="1">
              <a:spcBef>
                <a:spcPct val="50000"/>
              </a:spcBef>
            </a:pPr>
            <a:r>
              <a:rPr lang="en-US" altLang="en-US" sz="3600" b="1">
                <a:solidFill>
                  <a:schemeClr val="bg1"/>
                </a:solidFill>
                <a:latin typeface="Comic Sans MS" panose="030F0702030302020204" pitchFamily="66" charset="0"/>
              </a:rPr>
              <a:t>While energy decreases as it moves up the food chain, toxins increase in potency.  </a:t>
            </a:r>
          </a:p>
          <a:p>
            <a:pPr eaLnBrk="1" hangingPunct="1">
              <a:spcBef>
                <a:spcPct val="50000"/>
              </a:spcBef>
              <a:buFontTx/>
              <a:buChar char="•"/>
            </a:pPr>
            <a:r>
              <a:rPr lang="en-US" altLang="en-US" sz="3600" b="1">
                <a:solidFill>
                  <a:schemeClr val="bg1"/>
                </a:solidFill>
                <a:latin typeface="Comic Sans MS" panose="030F0702030302020204" pitchFamily="66" charset="0"/>
              </a:rPr>
              <a:t>This is called biological magnification</a:t>
            </a:r>
          </a:p>
          <a:p>
            <a:pPr eaLnBrk="1" hangingPunct="1">
              <a:spcBef>
                <a:spcPct val="50000"/>
              </a:spcBef>
            </a:pPr>
            <a:endParaRPr lang="en-US" altLang="en-US" sz="3600" b="1">
              <a:solidFill>
                <a:schemeClr val="accent1"/>
              </a:solidFill>
              <a:latin typeface="Comic Sans MS" panose="030F0702030302020204" pitchFamily="66" charset="0"/>
            </a:endParaRPr>
          </a:p>
        </p:txBody>
      </p:sp>
      <p:sp>
        <p:nvSpPr>
          <p:cNvPr id="56323" name="Text Box 3"/>
          <p:cNvSpPr txBox="1">
            <a:spLocks noChangeArrowheads="1"/>
          </p:cNvSpPr>
          <p:nvPr/>
        </p:nvSpPr>
        <p:spPr bwMode="auto">
          <a:xfrm>
            <a:off x="304800" y="457200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Comic Sans MS" panose="030F0702030302020204" pitchFamily="66" charset="0"/>
              </a:rPr>
              <a:t>Ex: DDT &amp; Bald Eagles</a:t>
            </a:r>
          </a:p>
        </p:txBody>
      </p:sp>
      <p:pic>
        <p:nvPicPr>
          <p:cNvPr id="56324" name="Picture 4" descr="j02276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33800"/>
            <a:ext cx="403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Geochemical Cycles</a:t>
            </a:r>
          </a:p>
        </p:txBody>
      </p:sp>
      <p:sp>
        <p:nvSpPr>
          <p:cNvPr id="30723" name="Rectangle 3"/>
          <p:cNvSpPr>
            <a:spLocks noGrp="1" noChangeArrowheads="1"/>
          </p:cNvSpPr>
          <p:nvPr>
            <p:ph idx="1"/>
          </p:nvPr>
        </p:nvSpPr>
        <p:spPr>
          <a:xfrm>
            <a:off x="457200" y="1447800"/>
            <a:ext cx="8229600" cy="4525963"/>
          </a:xfrm>
        </p:spPr>
        <p:txBody>
          <a:bodyPr/>
          <a:lstStyle/>
          <a:p>
            <a:pPr eaLnBrk="1" hangingPunct="1">
              <a:lnSpc>
                <a:spcPct val="90000"/>
              </a:lnSpc>
            </a:pPr>
            <a:r>
              <a:rPr lang="en-US" altLang="en-US" sz="2400" smtClean="0"/>
              <a:t>Geochemical Cycles are the </a:t>
            </a:r>
            <a:r>
              <a:rPr lang="en-US" altLang="en-US" sz="2400" b="1" u="sng" smtClean="0"/>
              <a:t>movement</a:t>
            </a:r>
            <a:r>
              <a:rPr lang="en-US" altLang="en-US" sz="2400" smtClean="0"/>
              <a:t> of a particular form of matter through the </a:t>
            </a:r>
            <a:r>
              <a:rPr lang="en-US" altLang="en-US" sz="2400" b="1" u="sng" smtClean="0"/>
              <a:t>living</a:t>
            </a:r>
            <a:r>
              <a:rPr lang="en-US" altLang="en-US" sz="2400" smtClean="0"/>
              <a:t> and </a:t>
            </a:r>
            <a:r>
              <a:rPr lang="en-US" altLang="en-US" sz="2400" b="1" u="sng" smtClean="0"/>
              <a:t>nonliving</a:t>
            </a:r>
            <a:r>
              <a:rPr lang="en-US" altLang="en-US" sz="2400" smtClean="0"/>
              <a:t> parts of an ecosystem</a:t>
            </a:r>
          </a:p>
          <a:p>
            <a:pPr eaLnBrk="1" hangingPunct="1">
              <a:lnSpc>
                <a:spcPct val="90000"/>
              </a:lnSpc>
            </a:pPr>
            <a:r>
              <a:rPr lang="en-US" altLang="en-US" sz="2400" smtClean="0"/>
              <a:t>Since Earth is a </a:t>
            </a:r>
            <a:r>
              <a:rPr lang="en-US" altLang="en-US" sz="2400" b="1" u="sng" smtClean="0"/>
              <a:t>closed</a:t>
            </a:r>
            <a:r>
              <a:rPr lang="en-US" altLang="en-US" sz="2400" smtClean="0"/>
              <a:t> system, it must continually </a:t>
            </a:r>
            <a:r>
              <a:rPr lang="en-US" altLang="en-US" sz="2400" b="1" u="sng" smtClean="0"/>
              <a:t>cycle</a:t>
            </a:r>
            <a:r>
              <a:rPr lang="en-US" altLang="en-US" sz="2400" smtClean="0"/>
              <a:t> its essential matter. </a:t>
            </a:r>
          </a:p>
          <a:p>
            <a:pPr eaLnBrk="1" hangingPunct="1">
              <a:lnSpc>
                <a:spcPct val="90000"/>
              </a:lnSpc>
            </a:pPr>
            <a:r>
              <a:rPr lang="en-US" altLang="en-US" sz="2400" smtClean="0"/>
              <a:t>Matter changes </a:t>
            </a:r>
            <a:r>
              <a:rPr lang="en-US" altLang="en-US" sz="2400" b="1" u="sng" smtClean="0"/>
              <a:t>form</a:t>
            </a:r>
            <a:r>
              <a:rPr lang="en-US" altLang="en-US" sz="2400" smtClean="0"/>
              <a:t> but is neither </a:t>
            </a:r>
            <a:r>
              <a:rPr lang="en-US" altLang="en-US" sz="2400" b="1" u="sng" smtClean="0"/>
              <a:t>created</a:t>
            </a:r>
            <a:r>
              <a:rPr lang="en-US" altLang="en-US" sz="2400" smtClean="0"/>
              <a:t> nor </a:t>
            </a:r>
            <a:r>
              <a:rPr lang="en-US" altLang="en-US" sz="2400" b="1" u="sng" smtClean="0"/>
              <a:t>destroyed</a:t>
            </a:r>
            <a:r>
              <a:rPr lang="en-US" altLang="en-US" sz="2400" smtClean="0"/>
              <a:t>; it is used over and over again in a continuous </a:t>
            </a:r>
            <a:r>
              <a:rPr lang="en-US" altLang="en-US" sz="2400" b="1" u="sng" smtClean="0"/>
              <a:t>cycle</a:t>
            </a:r>
            <a:r>
              <a:rPr lang="en-US" altLang="en-US" sz="2400" smtClean="0"/>
              <a:t>.</a:t>
            </a:r>
          </a:p>
          <a:p>
            <a:pPr eaLnBrk="1" hangingPunct="1">
              <a:lnSpc>
                <a:spcPct val="90000"/>
              </a:lnSpc>
            </a:pPr>
            <a:r>
              <a:rPr lang="en-US" altLang="en-US" sz="2400" b="1" u="sng" smtClean="0"/>
              <a:t>Organisms</a:t>
            </a:r>
            <a:r>
              <a:rPr lang="en-US" altLang="en-US" sz="2400" smtClean="0"/>
              <a:t> are an important part of this cycling system. </a:t>
            </a:r>
          </a:p>
          <a:p>
            <a:pPr eaLnBrk="1" hangingPunct="1">
              <a:lnSpc>
                <a:spcPct val="90000"/>
              </a:lnSpc>
            </a:pPr>
            <a:r>
              <a:rPr lang="en-US" altLang="en-US" sz="2400" smtClean="0"/>
              <a:t>Matter placed into biological systems is always </a:t>
            </a:r>
            <a:br>
              <a:rPr lang="en-US" altLang="en-US" sz="2400" smtClean="0"/>
            </a:br>
            <a:r>
              <a:rPr lang="en-US" altLang="en-US" sz="2400" b="1" u="sng" smtClean="0"/>
              <a:t>transferred</a:t>
            </a:r>
            <a:r>
              <a:rPr lang="en-US" altLang="en-US" sz="2400" smtClean="0"/>
              <a:t> and </a:t>
            </a:r>
            <a:r>
              <a:rPr lang="en-US" altLang="en-US" sz="2400" b="1" u="sng" smtClean="0"/>
              <a:t>transformed</a:t>
            </a:r>
            <a:r>
              <a:rPr lang="en-US" altLang="en-US" sz="2400" smtClean="0"/>
              <a:t>. </a:t>
            </a:r>
            <a:r>
              <a:rPr lang="en-US" altLang="en-US" sz="2400" b="1" u="sng" smtClean="0"/>
              <a:t>Matter</a:t>
            </a:r>
            <a:r>
              <a:rPr lang="en-US" altLang="en-US" sz="2400" smtClean="0"/>
              <a:t>, including </a:t>
            </a:r>
            <a:br>
              <a:rPr lang="en-US" altLang="en-US" sz="2400" smtClean="0"/>
            </a:br>
            <a:r>
              <a:rPr lang="en-US" altLang="en-US" sz="2400" smtClean="0"/>
              <a:t>carbon, nitrogen, and water, gets </a:t>
            </a:r>
            <a:r>
              <a:rPr lang="en-US" altLang="en-US" sz="2400" b="1" u="sng" smtClean="0"/>
              <a:t>cycled</a:t>
            </a:r>
            <a:r>
              <a:rPr lang="en-US" altLang="en-US" sz="2400" smtClean="0"/>
              <a:t> in and </a:t>
            </a:r>
            <a:br>
              <a:rPr lang="en-US" altLang="en-US" sz="2400" smtClean="0"/>
            </a:br>
            <a:r>
              <a:rPr lang="en-US" altLang="en-US" sz="2400" smtClean="0"/>
              <a:t>out of ecosystems.</a:t>
            </a:r>
          </a:p>
          <a:p>
            <a:pPr eaLnBrk="1" hangingPunct="1">
              <a:lnSpc>
                <a:spcPct val="90000"/>
              </a:lnSpc>
            </a:pPr>
            <a:endParaRPr lang="en-US" altLang="en-US" sz="2400" smtClean="0"/>
          </a:p>
        </p:txBody>
      </p:sp>
      <p:pic>
        <p:nvPicPr>
          <p:cNvPr id="25604" name="Picture 4" descr="MPj043720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114800"/>
            <a:ext cx="2362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70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Carbon Cycle</a:t>
            </a:r>
          </a:p>
        </p:txBody>
      </p:sp>
      <p:sp>
        <p:nvSpPr>
          <p:cNvPr id="31747" name="Rectangle 3"/>
          <p:cNvSpPr>
            <a:spLocks noGrp="1" noChangeArrowheads="1"/>
          </p:cNvSpPr>
          <p:nvPr>
            <p:ph idx="1"/>
          </p:nvPr>
        </p:nvSpPr>
        <p:spPr>
          <a:xfrm>
            <a:off x="457200" y="1600200"/>
            <a:ext cx="8229600" cy="4724400"/>
          </a:xfrm>
        </p:spPr>
        <p:txBody>
          <a:bodyPr/>
          <a:lstStyle/>
          <a:p>
            <a:pPr eaLnBrk="1" hangingPunct="1">
              <a:lnSpc>
                <a:spcPct val="80000"/>
              </a:lnSpc>
            </a:pPr>
            <a:r>
              <a:rPr lang="en-US" altLang="en-US" sz="2400" b="1" u="sng" smtClean="0"/>
              <a:t>Carbon</a:t>
            </a:r>
            <a:r>
              <a:rPr lang="en-US" altLang="en-US" sz="2400" smtClean="0"/>
              <a:t> is one of the major components of the biochemical compounds of living organisms (</a:t>
            </a:r>
            <a:r>
              <a:rPr lang="en-US" altLang="en-US" sz="2400" b="1" u="sng" smtClean="0"/>
              <a:t>proteins, carbohydrates, lipids, nucleic acids</a:t>
            </a:r>
            <a:r>
              <a:rPr lang="en-US" altLang="en-US" sz="2400" smtClean="0"/>
              <a:t>).</a:t>
            </a:r>
          </a:p>
          <a:p>
            <a:pPr eaLnBrk="1" hangingPunct="1">
              <a:lnSpc>
                <a:spcPct val="80000"/>
              </a:lnSpc>
            </a:pPr>
            <a:r>
              <a:rPr lang="en-US" altLang="en-US" sz="2400" smtClean="0"/>
              <a:t>Carbon is found in the </a:t>
            </a:r>
            <a:r>
              <a:rPr lang="en-US" altLang="en-US" sz="2400" b="1" u="sng" smtClean="0"/>
              <a:t>atmosphere</a:t>
            </a:r>
            <a:r>
              <a:rPr lang="en-US" altLang="en-US" sz="2400" smtClean="0"/>
              <a:t> and also in many </a:t>
            </a:r>
            <a:r>
              <a:rPr lang="en-US" altLang="en-US" sz="2400" b="1" u="sng" smtClean="0"/>
              <a:t>minerals</a:t>
            </a:r>
            <a:r>
              <a:rPr lang="en-US" altLang="en-US" sz="2400" smtClean="0"/>
              <a:t> and </a:t>
            </a:r>
            <a:r>
              <a:rPr lang="en-US" altLang="en-US" sz="2400" b="1" u="sng" smtClean="0"/>
              <a:t>rocks</a:t>
            </a:r>
            <a:r>
              <a:rPr lang="en-US" altLang="en-US" sz="2400" smtClean="0"/>
              <a:t>, </a:t>
            </a:r>
            <a:r>
              <a:rPr lang="en-US" altLang="en-US" sz="2400" b="1" u="sng" smtClean="0"/>
              <a:t>fossil fuels</a:t>
            </a:r>
            <a:r>
              <a:rPr lang="en-US" altLang="en-US" sz="2400" smtClean="0"/>
              <a:t> (natural gas, petroleum, and coal) and in the organic materials that compose </a:t>
            </a:r>
            <a:r>
              <a:rPr lang="en-US" altLang="en-US" sz="2400" b="1" u="sng" smtClean="0"/>
              <a:t>soil</a:t>
            </a:r>
            <a:r>
              <a:rPr lang="en-US" altLang="en-US" sz="2400" smtClean="0"/>
              <a:t> and aquatic sediments.</a:t>
            </a:r>
          </a:p>
          <a:p>
            <a:pPr eaLnBrk="1" hangingPunct="1">
              <a:lnSpc>
                <a:spcPct val="80000"/>
              </a:lnSpc>
            </a:pPr>
            <a:r>
              <a:rPr lang="en-US" altLang="en-US" sz="2400" b="1" u="sng" smtClean="0"/>
              <a:t>Organisms</a:t>
            </a:r>
            <a:r>
              <a:rPr lang="en-US" altLang="en-US" sz="2400" smtClean="0"/>
              <a:t> play a major role in recycling </a:t>
            </a:r>
            <a:br>
              <a:rPr lang="en-US" altLang="en-US" sz="2400" smtClean="0"/>
            </a:br>
            <a:r>
              <a:rPr lang="en-US" altLang="en-US" sz="2400" smtClean="0"/>
              <a:t>carbon from one form to another in the </a:t>
            </a:r>
            <a:br>
              <a:rPr lang="en-US" altLang="en-US" sz="2400" smtClean="0"/>
            </a:br>
            <a:r>
              <a:rPr lang="en-US" altLang="en-US" sz="2400" smtClean="0"/>
              <a:t>following processes:</a:t>
            </a:r>
          </a:p>
          <a:p>
            <a:pPr lvl="1" eaLnBrk="1" hangingPunct="1">
              <a:lnSpc>
                <a:spcPct val="80000"/>
              </a:lnSpc>
            </a:pPr>
            <a:r>
              <a:rPr lang="en-US" altLang="en-US" sz="2400" b="1" u="sng" smtClean="0"/>
              <a:t>Photosynthesis</a:t>
            </a:r>
          </a:p>
          <a:p>
            <a:pPr lvl="1" eaLnBrk="1" hangingPunct="1">
              <a:lnSpc>
                <a:spcPct val="80000"/>
              </a:lnSpc>
            </a:pPr>
            <a:r>
              <a:rPr lang="en-US" altLang="en-US" sz="2400" b="1" u="sng" smtClean="0"/>
              <a:t>Respiration</a:t>
            </a:r>
          </a:p>
          <a:p>
            <a:pPr lvl="1" eaLnBrk="1" hangingPunct="1">
              <a:lnSpc>
                <a:spcPct val="80000"/>
              </a:lnSpc>
            </a:pPr>
            <a:r>
              <a:rPr lang="en-US" altLang="en-US" sz="2400" b="1" u="sng" smtClean="0"/>
              <a:t>Decomposition</a:t>
            </a:r>
          </a:p>
          <a:p>
            <a:pPr lvl="1" eaLnBrk="1" hangingPunct="1">
              <a:lnSpc>
                <a:spcPct val="80000"/>
              </a:lnSpc>
            </a:pPr>
            <a:r>
              <a:rPr lang="en-US" altLang="en-US" sz="2400" b="1" u="sng" smtClean="0"/>
              <a:t>Conversion</a:t>
            </a:r>
            <a:r>
              <a:rPr lang="en-US" altLang="en-US" sz="2400" smtClean="0"/>
              <a:t> of biochemical </a:t>
            </a:r>
            <a:br>
              <a:rPr lang="en-US" altLang="en-US" sz="2400" smtClean="0"/>
            </a:br>
            <a:r>
              <a:rPr lang="en-US" altLang="en-US" sz="2400" smtClean="0"/>
              <a:t>compounds</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03625"/>
            <a:ext cx="34290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993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Carbon Recycling Processes</a:t>
            </a:r>
          </a:p>
        </p:txBody>
      </p:sp>
      <p:sp>
        <p:nvSpPr>
          <p:cNvPr id="32771" name="Rectangle 3"/>
          <p:cNvSpPr>
            <a:spLocks noGrp="1" noChangeArrowheads="1"/>
          </p:cNvSpPr>
          <p:nvPr>
            <p:ph idx="1"/>
          </p:nvPr>
        </p:nvSpPr>
        <p:spPr>
          <a:xfrm>
            <a:off x="457200" y="1600200"/>
            <a:ext cx="4495800" cy="4876800"/>
          </a:xfrm>
        </p:spPr>
        <p:txBody>
          <a:bodyPr/>
          <a:lstStyle/>
          <a:p>
            <a:pPr eaLnBrk="1" hangingPunct="1">
              <a:lnSpc>
                <a:spcPct val="90000"/>
              </a:lnSpc>
            </a:pPr>
            <a:r>
              <a:rPr lang="en-US" altLang="en-US" b="1" u="sng" smtClean="0"/>
              <a:t>Photosynthesis</a:t>
            </a:r>
            <a:r>
              <a:rPr lang="en-US" altLang="en-US" smtClean="0"/>
              <a:t>: </a:t>
            </a:r>
            <a:r>
              <a:rPr lang="en-US" altLang="en-US" b="1" u="sng" smtClean="0"/>
              <a:t>Autotrophs</a:t>
            </a:r>
            <a:r>
              <a:rPr lang="en-US" altLang="en-US" smtClean="0"/>
              <a:t> take in </a:t>
            </a:r>
            <a:r>
              <a:rPr lang="en-US" altLang="en-US" b="1" u="sng" smtClean="0"/>
              <a:t>carbon dioxide</a:t>
            </a:r>
            <a:r>
              <a:rPr lang="en-US" altLang="en-US" smtClean="0"/>
              <a:t> from the atmosphere and convert it to simple </a:t>
            </a:r>
            <a:r>
              <a:rPr lang="en-US" altLang="en-US" b="1" u="sng" smtClean="0"/>
              <a:t>sugars</a:t>
            </a:r>
            <a:r>
              <a:rPr lang="en-US" altLang="en-US" smtClean="0"/>
              <a:t>.</a:t>
            </a:r>
          </a:p>
          <a:p>
            <a:pPr eaLnBrk="1" hangingPunct="1">
              <a:lnSpc>
                <a:spcPct val="90000"/>
              </a:lnSpc>
            </a:pPr>
            <a:r>
              <a:rPr lang="en-US" altLang="en-US" b="1" u="sng" smtClean="0"/>
              <a:t>Respiration</a:t>
            </a:r>
            <a:r>
              <a:rPr lang="en-US" altLang="en-US" smtClean="0"/>
              <a:t>: Organisms break down </a:t>
            </a:r>
            <a:r>
              <a:rPr lang="en-US" altLang="en-US" b="1" u="sng" smtClean="0"/>
              <a:t>glucose</a:t>
            </a:r>
            <a:r>
              <a:rPr lang="en-US" altLang="en-US" smtClean="0"/>
              <a:t> and carbon is released into the </a:t>
            </a:r>
            <a:r>
              <a:rPr lang="en-US" altLang="en-US" b="1" u="sng" smtClean="0"/>
              <a:t>atmosphere</a:t>
            </a:r>
            <a:r>
              <a:rPr lang="en-US" altLang="en-US" smtClean="0"/>
              <a:t> as carbon dioxide.</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42672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255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Nitrogen Cycle</a:t>
            </a:r>
          </a:p>
        </p:txBody>
      </p:sp>
      <p:sp>
        <p:nvSpPr>
          <p:cNvPr id="35843" name="Rectangle 3"/>
          <p:cNvSpPr>
            <a:spLocks noGrp="1" noChangeArrowheads="1"/>
          </p:cNvSpPr>
          <p:nvPr>
            <p:ph idx="1"/>
          </p:nvPr>
        </p:nvSpPr>
        <p:spPr>
          <a:xfrm>
            <a:off x="457200" y="1600200"/>
            <a:ext cx="8229600" cy="4800600"/>
          </a:xfrm>
        </p:spPr>
        <p:txBody>
          <a:bodyPr/>
          <a:lstStyle/>
          <a:p>
            <a:pPr eaLnBrk="1" hangingPunct="1">
              <a:lnSpc>
                <a:spcPct val="80000"/>
              </a:lnSpc>
            </a:pPr>
            <a:r>
              <a:rPr lang="en-US" altLang="en-US" sz="2800" smtClean="0"/>
              <a:t>Nitrogen is the critical component of </a:t>
            </a:r>
            <a:r>
              <a:rPr lang="en-US" altLang="en-US" sz="2800" b="1" u="sng" smtClean="0"/>
              <a:t>amino acids </a:t>
            </a:r>
            <a:r>
              <a:rPr lang="en-US" altLang="en-US" sz="2800" smtClean="0"/>
              <a:t>which are needed to build </a:t>
            </a:r>
            <a:r>
              <a:rPr lang="en-US" altLang="en-US" sz="2800" b="1" u="sng" smtClean="0"/>
              <a:t>proteins </a:t>
            </a:r>
            <a:r>
              <a:rPr lang="en-US" altLang="en-US" sz="2800" smtClean="0"/>
              <a:t>in organisms.</a:t>
            </a:r>
          </a:p>
          <a:p>
            <a:pPr eaLnBrk="1" hangingPunct="1">
              <a:lnSpc>
                <a:spcPct val="80000"/>
              </a:lnSpc>
            </a:pPr>
            <a:r>
              <a:rPr lang="en-US" altLang="en-US" sz="2800" smtClean="0"/>
              <a:t>Nitrogen is found in the </a:t>
            </a:r>
            <a:r>
              <a:rPr lang="en-US" altLang="en-US" sz="2800" b="1" u="sng" smtClean="0"/>
              <a:t>atmosphere</a:t>
            </a:r>
            <a:r>
              <a:rPr lang="en-US" altLang="en-US" sz="2800" smtClean="0"/>
              <a:t> as elemental nitrogen</a:t>
            </a:r>
            <a:r>
              <a:rPr lang="en-US" altLang="en-US" sz="2800" i="1" smtClean="0"/>
              <a:t> </a:t>
            </a:r>
            <a:r>
              <a:rPr lang="en-US" altLang="en-US" sz="2800" smtClean="0"/>
              <a:t>(N</a:t>
            </a:r>
            <a:r>
              <a:rPr lang="en-US" altLang="en-US" sz="2800" baseline="-25000" smtClean="0"/>
              <a:t>2</a:t>
            </a:r>
            <a:r>
              <a:rPr lang="en-US" altLang="en-US" sz="2800" smtClean="0"/>
              <a:t>), in living </a:t>
            </a:r>
            <a:r>
              <a:rPr lang="en-US" altLang="en-US" sz="2800" b="1" u="sng" smtClean="0"/>
              <a:t>organisms</a:t>
            </a:r>
            <a:r>
              <a:rPr lang="en-US" altLang="en-US" sz="2800" smtClean="0"/>
              <a:t> (in the form of proteins and nucleic acids), or in organic materials that compose </a:t>
            </a:r>
            <a:r>
              <a:rPr lang="en-US" altLang="en-US" sz="2800" b="1" u="sng" smtClean="0"/>
              <a:t>soil </a:t>
            </a:r>
            <a:r>
              <a:rPr lang="en-US" altLang="en-US" sz="2800" smtClean="0"/>
              <a:t>and aquatic sediments.</a:t>
            </a:r>
          </a:p>
          <a:p>
            <a:pPr eaLnBrk="1" hangingPunct="1">
              <a:lnSpc>
                <a:spcPct val="80000"/>
              </a:lnSpc>
            </a:pPr>
            <a:r>
              <a:rPr lang="en-US" altLang="en-US" sz="2800" smtClean="0"/>
              <a:t>Organisms play a major role in recycling nitrogen from one form to another in the following processes:</a:t>
            </a:r>
          </a:p>
          <a:p>
            <a:pPr lvl="1" eaLnBrk="1" hangingPunct="1">
              <a:lnSpc>
                <a:spcPct val="80000"/>
              </a:lnSpc>
            </a:pPr>
            <a:r>
              <a:rPr lang="en-US" altLang="en-US" sz="2400" b="1" u="sng" smtClean="0"/>
              <a:t>Nitrogen-fixation</a:t>
            </a:r>
          </a:p>
          <a:p>
            <a:pPr lvl="1" eaLnBrk="1" hangingPunct="1">
              <a:lnSpc>
                <a:spcPct val="80000"/>
              </a:lnSpc>
            </a:pPr>
            <a:r>
              <a:rPr lang="en-US" altLang="en-US" sz="2400" smtClean="0"/>
              <a:t>Intake of nitrogen into the </a:t>
            </a:r>
            <a:br>
              <a:rPr lang="en-US" altLang="en-US" sz="2400" smtClean="0"/>
            </a:br>
            <a:r>
              <a:rPr lang="en-US" altLang="en-US" sz="2400" smtClean="0"/>
              <a:t>organisms</a:t>
            </a:r>
          </a:p>
          <a:p>
            <a:pPr lvl="1" eaLnBrk="1" hangingPunct="1">
              <a:lnSpc>
                <a:spcPct val="80000"/>
              </a:lnSpc>
            </a:pPr>
            <a:r>
              <a:rPr lang="en-US" altLang="en-US" sz="2400" smtClean="0"/>
              <a:t>Decomposition</a:t>
            </a:r>
          </a:p>
          <a:p>
            <a:pPr lvl="1" eaLnBrk="1" hangingPunct="1">
              <a:lnSpc>
                <a:spcPct val="80000"/>
              </a:lnSpc>
            </a:pPr>
            <a:r>
              <a:rPr lang="en-US" altLang="en-US" sz="2400" smtClean="0"/>
              <a:t>Denitrification</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4630738"/>
            <a:ext cx="398145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811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Nitrogen Recycling Processes</a:t>
            </a:r>
          </a:p>
        </p:txBody>
      </p:sp>
      <p:sp>
        <p:nvSpPr>
          <p:cNvPr id="36867" name="Rectangle 3"/>
          <p:cNvSpPr>
            <a:spLocks noGrp="1" noChangeArrowheads="1"/>
          </p:cNvSpPr>
          <p:nvPr>
            <p:ph idx="1"/>
          </p:nvPr>
        </p:nvSpPr>
        <p:spPr>
          <a:xfrm>
            <a:off x="228600" y="1600200"/>
            <a:ext cx="8229600" cy="4525963"/>
          </a:xfrm>
        </p:spPr>
        <p:txBody>
          <a:bodyPr/>
          <a:lstStyle/>
          <a:p>
            <a:pPr eaLnBrk="1" hangingPunct="1"/>
            <a:r>
              <a:rPr lang="en-US" altLang="en-US" sz="2400" b="1" u="sng" smtClean="0"/>
              <a:t>Nitrogen-fixation</a:t>
            </a:r>
            <a:r>
              <a:rPr lang="en-US" altLang="en-US" sz="2400" smtClean="0"/>
              <a:t>: Nitrogen-fixing </a:t>
            </a:r>
            <a:r>
              <a:rPr lang="en-US" altLang="en-US" sz="2400" b="1" u="sng" smtClean="0"/>
              <a:t>bacteria</a:t>
            </a:r>
            <a:r>
              <a:rPr lang="en-US" altLang="en-US" sz="2400" smtClean="0"/>
              <a:t>, which are found in the soil, root nodules of plants, or aquatic ecosystems, are capable of converting nitrogen found in the </a:t>
            </a:r>
            <a:r>
              <a:rPr lang="en-US" altLang="en-US" sz="2400" b="1" u="sng" smtClean="0"/>
              <a:t>air</a:t>
            </a:r>
            <a:r>
              <a:rPr lang="en-US" altLang="en-US" sz="2400" smtClean="0"/>
              <a:t> or dissolved in </a:t>
            </a:r>
            <a:r>
              <a:rPr lang="en-US" altLang="en-US" sz="2400" b="1" u="sng" smtClean="0"/>
              <a:t>water</a:t>
            </a:r>
            <a:r>
              <a:rPr lang="en-US" altLang="en-US" sz="2400" smtClean="0"/>
              <a:t> into the forms that are available for use by </a:t>
            </a:r>
            <a:r>
              <a:rPr lang="en-US" altLang="en-US" sz="2400" b="1" u="sng" smtClean="0"/>
              <a:t>plants</a:t>
            </a:r>
            <a:r>
              <a:rPr lang="en-US" altLang="en-US" sz="2400" smtClean="0"/>
              <a:t>.</a:t>
            </a:r>
          </a:p>
          <a:p>
            <a:pPr eaLnBrk="1" hangingPunct="1"/>
            <a:r>
              <a:rPr lang="en-US" altLang="en-US" sz="2400" smtClean="0"/>
              <a:t>Intake of nitrogen into the organisms: Plants take in the nitrogen through their </a:t>
            </a:r>
            <a:r>
              <a:rPr lang="en-US" altLang="en-US" sz="2400" b="1" u="sng" smtClean="0"/>
              <a:t>root </a:t>
            </a:r>
            <a:r>
              <a:rPr lang="en-US" altLang="en-US" sz="2400" smtClean="0"/>
              <a:t/>
            </a:r>
            <a:br>
              <a:rPr lang="en-US" altLang="en-US" sz="2400" smtClean="0"/>
            </a:br>
            <a:r>
              <a:rPr lang="en-US" altLang="en-US" sz="2400" smtClean="0"/>
              <a:t>systems in the form </a:t>
            </a:r>
            <a:br>
              <a:rPr lang="en-US" altLang="en-US" sz="2400" smtClean="0"/>
            </a:br>
            <a:r>
              <a:rPr lang="en-US" altLang="en-US" sz="2400" smtClean="0"/>
              <a:t>of ammonia or nitrate </a:t>
            </a:r>
            <a:br>
              <a:rPr lang="en-US" altLang="en-US" sz="2400" smtClean="0"/>
            </a:br>
            <a:r>
              <a:rPr lang="en-US" altLang="en-US" sz="2400" smtClean="0"/>
              <a:t>and in this way, </a:t>
            </a:r>
            <a:br>
              <a:rPr lang="en-US" altLang="en-US" sz="2400" smtClean="0"/>
            </a:br>
            <a:r>
              <a:rPr lang="en-US" altLang="en-US" sz="2400" smtClean="0"/>
              <a:t>nitrogen can enter </a:t>
            </a:r>
            <a:br>
              <a:rPr lang="en-US" altLang="en-US" sz="2400" smtClean="0"/>
            </a:br>
            <a:r>
              <a:rPr lang="en-US" altLang="en-US" sz="2400" smtClean="0"/>
              <a:t>the </a:t>
            </a:r>
            <a:r>
              <a:rPr lang="en-US" altLang="en-US" sz="2400" b="1" u="sng" smtClean="0"/>
              <a:t>food chain</a:t>
            </a:r>
            <a:r>
              <a:rPr lang="en-US" altLang="en-US" sz="2400" smtClean="0"/>
              <a:t>.</a:t>
            </a:r>
          </a:p>
          <a:p>
            <a:pPr eaLnBrk="1" hangingPunct="1"/>
            <a:endParaRPr lang="en-US" altLang="en-US" sz="2400" smtClean="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575050"/>
            <a:ext cx="4724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300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Nitrogen Recycling Processes</a:t>
            </a:r>
          </a:p>
        </p:txBody>
      </p:sp>
      <p:sp>
        <p:nvSpPr>
          <p:cNvPr id="37891" name="Rectangle 3"/>
          <p:cNvSpPr>
            <a:spLocks noGrp="1" noChangeArrowheads="1"/>
          </p:cNvSpPr>
          <p:nvPr>
            <p:ph idx="1"/>
          </p:nvPr>
        </p:nvSpPr>
        <p:spPr>
          <a:xfrm>
            <a:off x="152400" y="1600200"/>
            <a:ext cx="8229600" cy="4525963"/>
          </a:xfrm>
        </p:spPr>
        <p:txBody>
          <a:bodyPr/>
          <a:lstStyle/>
          <a:p>
            <a:pPr eaLnBrk="1" hangingPunct="1"/>
            <a:r>
              <a:rPr lang="en-US" altLang="en-US" sz="2800" b="1" u="sng" smtClean="0"/>
              <a:t>Decomposition</a:t>
            </a:r>
            <a:r>
              <a:rPr lang="en-US" altLang="en-US" sz="2800" smtClean="0"/>
              <a:t>: When an organism </a:t>
            </a:r>
            <a:r>
              <a:rPr lang="en-US" altLang="en-US" sz="2800" b="1" u="sng" smtClean="0"/>
              <a:t>dies</a:t>
            </a:r>
            <a:r>
              <a:rPr lang="en-US" altLang="en-US" sz="2800" smtClean="0"/>
              <a:t> or from animal </a:t>
            </a:r>
            <a:r>
              <a:rPr lang="en-US" altLang="en-US" sz="2800" b="1" u="sng" smtClean="0"/>
              <a:t>waste</a:t>
            </a:r>
            <a:r>
              <a:rPr lang="en-US" altLang="en-US" sz="2800" smtClean="0"/>
              <a:t> products, decomposers return nitrogen to the </a:t>
            </a:r>
            <a:r>
              <a:rPr lang="en-US" altLang="en-US" sz="2800" b="1" u="sng" smtClean="0"/>
              <a:t>soil</a:t>
            </a:r>
            <a:r>
              <a:rPr lang="en-US" altLang="en-US" sz="2800" smtClean="0"/>
              <a:t>.</a:t>
            </a:r>
          </a:p>
          <a:p>
            <a:pPr eaLnBrk="1" hangingPunct="1">
              <a:buFontTx/>
              <a:buNone/>
            </a:pPr>
            <a:endParaRPr lang="en-US" altLang="en-US" sz="2800" smtClean="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638" y="2819400"/>
            <a:ext cx="721836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404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3600">
              <a:solidFill>
                <a:schemeClr val="bg1"/>
              </a:solidFill>
              <a:latin typeface="Comic Sans MS" panose="030F0702030302020204" pitchFamily="66" charset="0"/>
            </a:endParaRPr>
          </a:p>
        </p:txBody>
      </p:sp>
      <p:sp>
        <p:nvSpPr>
          <p:cNvPr id="7171" name="Text Box 3"/>
          <p:cNvSpPr txBox="1">
            <a:spLocks noChangeArrowheads="1"/>
          </p:cNvSpPr>
          <p:nvPr/>
        </p:nvSpPr>
        <p:spPr bwMode="auto">
          <a:xfrm>
            <a:off x="228600" y="609600"/>
            <a:ext cx="5638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400" b="1">
                <a:solidFill>
                  <a:schemeClr val="accent1"/>
                </a:solidFill>
                <a:latin typeface="Comic Sans MS" panose="030F0702030302020204" pitchFamily="66" charset="0"/>
              </a:rPr>
              <a:t>POPULATION</a:t>
            </a:r>
          </a:p>
          <a:p>
            <a:pPr eaLnBrk="1" hangingPunct="1">
              <a:spcBef>
                <a:spcPct val="50000"/>
              </a:spcBef>
              <a:buFont typeface="Wingdings" panose="05000000000000000000" pitchFamily="2" charset="2"/>
              <a:buChar char="ü"/>
            </a:pPr>
            <a:r>
              <a:rPr lang="en-US" altLang="en-US" sz="3400" b="1">
                <a:solidFill>
                  <a:schemeClr val="tx2"/>
                </a:solidFill>
                <a:latin typeface="Comic Sans MS" panose="030F0702030302020204" pitchFamily="66" charset="0"/>
              </a:rPr>
              <a:t> </a:t>
            </a:r>
            <a:r>
              <a:rPr lang="en-US" altLang="en-US" sz="3200" b="1">
                <a:solidFill>
                  <a:schemeClr val="bg1"/>
                </a:solidFill>
                <a:latin typeface="Comic Sans MS" panose="030F0702030302020204" pitchFamily="66" charset="0"/>
              </a:rPr>
              <a:t>a group of organisms of </a:t>
            </a:r>
            <a:r>
              <a:rPr lang="en-US" altLang="en-US" sz="3200" b="1">
                <a:solidFill>
                  <a:schemeClr val="tx2"/>
                </a:solidFill>
                <a:latin typeface="Comic Sans MS" panose="030F0702030302020204" pitchFamily="66" charset="0"/>
              </a:rPr>
              <a:t>one species </a:t>
            </a:r>
            <a:r>
              <a:rPr lang="en-US" altLang="en-US" sz="3200" b="1">
                <a:solidFill>
                  <a:schemeClr val="bg1"/>
                </a:solidFill>
                <a:latin typeface="Comic Sans MS" panose="030F0702030302020204" pitchFamily="66" charset="0"/>
              </a:rPr>
              <a:t>living in the same place at the same time that </a:t>
            </a:r>
            <a:r>
              <a:rPr lang="en-US" altLang="en-US" sz="3200" b="1">
                <a:solidFill>
                  <a:schemeClr val="tx2"/>
                </a:solidFill>
                <a:latin typeface="Comic Sans MS" panose="030F0702030302020204" pitchFamily="66" charset="0"/>
              </a:rPr>
              <a:t>interbreed</a:t>
            </a:r>
          </a:p>
          <a:p>
            <a:pPr eaLnBrk="1" hangingPunct="1">
              <a:spcBef>
                <a:spcPct val="50000"/>
              </a:spcBef>
              <a:buFont typeface="Wingdings" panose="05000000000000000000" pitchFamily="2" charset="2"/>
              <a:buChar char="ü"/>
            </a:pPr>
            <a:r>
              <a:rPr lang="en-US" altLang="en-US" sz="3200" b="1">
                <a:solidFill>
                  <a:schemeClr val="bg1"/>
                </a:solidFill>
                <a:latin typeface="Comic Sans MS" panose="030F0702030302020204" pitchFamily="66" charset="0"/>
              </a:rPr>
              <a:t>Produce </a:t>
            </a:r>
            <a:r>
              <a:rPr lang="en-US" altLang="en-US" sz="3200" b="1">
                <a:solidFill>
                  <a:schemeClr val="tx2"/>
                </a:solidFill>
                <a:latin typeface="Comic Sans MS" panose="030F0702030302020204" pitchFamily="66" charset="0"/>
              </a:rPr>
              <a:t>fertile</a:t>
            </a:r>
            <a:r>
              <a:rPr lang="en-US" altLang="en-US" sz="3200" b="1">
                <a:solidFill>
                  <a:schemeClr val="bg1"/>
                </a:solidFill>
                <a:latin typeface="Comic Sans MS" panose="030F0702030302020204" pitchFamily="66" charset="0"/>
              </a:rPr>
              <a:t> offspring</a:t>
            </a:r>
          </a:p>
          <a:p>
            <a:pPr eaLnBrk="1" hangingPunct="1">
              <a:spcBef>
                <a:spcPct val="50000"/>
              </a:spcBef>
              <a:buFont typeface="Wingdings" panose="05000000000000000000" pitchFamily="2" charset="2"/>
              <a:buChar char="ü"/>
            </a:pPr>
            <a:r>
              <a:rPr lang="en-US" altLang="en-US" sz="3200" b="1">
                <a:solidFill>
                  <a:schemeClr val="tx2"/>
                </a:solidFill>
                <a:latin typeface="Comic Sans MS" panose="030F0702030302020204" pitchFamily="66" charset="0"/>
              </a:rPr>
              <a:t>Compete</a:t>
            </a:r>
            <a:r>
              <a:rPr lang="en-US" altLang="en-US" sz="3200" b="1">
                <a:solidFill>
                  <a:schemeClr val="bg1"/>
                </a:solidFill>
                <a:latin typeface="Comic Sans MS" panose="030F0702030302020204" pitchFamily="66" charset="0"/>
              </a:rPr>
              <a:t> with each other </a:t>
            </a:r>
            <a:r>
              <a:rPr lang="en-US" altLang="en-US" sz="3200" b="1">
                <a:solidFill>
                  <a:schemeClr val="tx2"/>
                </a:solidFill>
                <a:latin typeface="Comic Sans MS" panose="030F0702030302020204" pitchFamily="66" charset="0"/>
              </a:rPr>
              <a:t>for resources </a:t>
            </a:r>
            <a:r>
              <a:rPr lang="en-US" altLang="en-US" sz="3200" b="1">
                <a:solidFill>
                  <a:schemeClr val="bg1"/>
                </a:solidFill>
                <a:latin typeface="Comic Sans MS" panose="030F0702030302020204" pitchFamily="66" charset="0"/>
              </a:rPr>
              <a:t>(food, mates, shelter, etc.)</a:t>
            </a:r>
          </a:p>
        </p:txBody>
      </p:sp>
      <p:pic>
        <p:nvPicPr>
          <p:cNvPr id="7172" name="Picture 6" descr="http://images.afximages.com/Travel/Tanzania-2007/Selous-2007-10-21-105-wm/216623390_TaC4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85800"/>
            <a:ext cx="29892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http://www.game-reserve.com/images/wildlife/lion/lion_pride_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505200"/>
            <a:ext cx="32766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Water Cycle</a:t>
            </a:r>
          </a:p>
        </p:txBody>
      </p:sp>
      <p:sp>
        <p:nvSpPr>
          <p:cNvPr id="38915" name="Rectangle 3"/>
          <p:cNvSpPr>
            <a:spLocks noGrp="1" noChangeArrowheads="1"/>
          </p:cNvSpPr>
          <p:nvPr>
            <p:ph idx="1"/>
          </p:nvPr>
        </p:nvSpPr>
        <p:spPr/>
        <p:txBody>
          <a:bodyPr/>
          <a:lstStyle/>
          <a:p>
            <a:pPr eaLnBrk="1" hangingPunct="1">
              <a:lnSpc>
                <a:spcPct val="80000"/>
              </a:lnSpc>
            </a:pPr>
            <a:r>
              <a:rPr lang="en-US" altLang="en-US" sz="2400" b="1" u="sng" smtClean="0"/>
              <a:t>Water</a:t>
            </a:r>
            <a:r>
              <a:rPr lang="en-US" altLang="en-US" sz="2400" smtClean="0"/>
              <a:t> is a necessary substance for the life processes of all living organisms.</a:t>
            </a:r>
          </a:p>
          <a:p>
            <a:pPr eaLnBrk="1" hangingPunct="1">
              <a:lnSpc>
                <a:spcPct val="80000"/>
              </a:lnSpc>
            </a:pPr>
            <a:r>
              <a:rPr lang="en-US" altLang="en-US" sz="2400" smtClean="0"/>
              <a:t>Water is found in the </a:t>
            </a:r>
            <a:r>
              <a:rPr lang="en-US" altLang="en-US" sz="2400" b="1" u="sng" smtClean="0"/>
              <a:t>atmosphere</a:t>
            </a:r>
            <a:r>
              <a:rPr lang="en-US" altLang="en-US" sz="2400" smtClean="0"/>
              <a:t>, on the </a:t>
            </a:r>
            <a:r>
              <a:rPr lang="en-US" altLang="en-US" sz="2400" b="1" u="sng" smtClean="0"/>
              <a:t>surface</a:t>
            </a:r>
            <a:r>
              <a:rPr lang="en-US" altLang="en-US" sz="2400" smtClean="0"/>
              <a:t> of Earth and </a:t>
            </a:r>
            <a:r>
              <a:rPr lang="en-US" altLang="en-US" sz="2400" b="1" u="sng" smtClean="0"/>
              <a:t>underground, </a:t>
            </a:r>
            <a:r>
              <a:rPr lang="en-US" altLang="en-US" sz="2400" smtClean="0"/>
              <a:t>and in </a:t>
            </a:r>
            <a:r>
              <a:rPr lang="en-US" altLang="en-US" sz="2400" b="1" u="sng" smtClean="0"/>
              <a:t>living organisms</a:t>
            </a:r>
            <a:r>
              <a:rPr lang="en-US" altLang="en-US" sz="2400" smtClean="0"/>
              <a:t>.</a:t>
            </a:r>
          </a:p>
          <a:p>
            <a:pPr eaLnBrk="1" hangingPunct="1">
              <a:lnSpc>
                <a:spcPct val="80000"/>
              </a:lnSpc>
            </a:pPr>
            <a:r>
              <a:rPr lang="en-US" altLang="en-US" sz="2400" smtClean="0"/>
              <a:t>The water cycle, also called the </a:t>
            </a:r>
            <a:r>
              <a:rPr lang="en-US" altLang="en-US" sz="2400" b="1" u="sng" smtClean="0"/>
              <a:t>hydrologic</a:t>
            </a:r>
            <a:r>
              <a:rPr lang="en-US" altLang="en-US" sz="2400" smtClean="0"/>
              <a:t> cycle, is driven by the Sun’s heat energy, which causes water to </a:t>
            </a:r>
            <a:r>
              <a:rPr lang="en-US" altLang="en-US" sz="2400" b="1" u="sng" smtClean="0"/>
              <a:t>evaporate</a:t>
            </a:r>
            <a:r>
              <a:rPr lang="en-US" altLang="en-US" sz="2400" smtClean="0"/>
              <a:t> from water reservoirs (the ocean, lakes, ponds, rivers), </a:t>
            </a:r>
            <a:r>
              <a:rPr lang="en-US" altLang="en-US" sz="2400" b="1" u="sng" smtClean="0"/>
              <a:t>condense</a:t>
            </a:r>
            <a:r>
              <a:rPr lang="en-US" altLang="en-US" sz="2400" smtClean="0"/>
              <a:t> into clouds, and then </a:t>
            </a:r>
            <a:r>
              <a:rPr lang="en-US" altLang="en-US" sz="2400" b="1" u="sng" smtClean="0"/>
              <a:t>precipitate </a:t>
            </a:r>
            <a:r>
              <a:rPr lang="en-US" altLang="en-US" sz="2400" smtClean="0"/>
              <a:t>back to water bodies on Earth.</a:t>
            </a:r>
          </a:p>
          <a:p>
            <a:pPr eaLnBrk="1" hangingPunct="1">
              <a:lnSpc>
                <a:spcPct val="80000"/>
              </a:lnSpc>
            </a:pPr>
            <a:r>
              <a:rPr lang="en-US" altLang="en-US" sz="2400" smtClean="0"/>
              <a:t>Organisms also play a role in recycling </a:t>
            </a:r>
            <a:br>
              <a:rPr lang="en-US" altLang="en-US" sz="2400" smtClean="0"/>
            </a:br>
            <a:r>
              <a:rPr lang="en-US" altLang="en-US" sz="2400" smtClean="0"/>
              <a:t>water from one form to another by:</a:t>
            </a:r>
          </a:p>
          <a:p>
            <a:pPr lvl="1" eaLnBrk="1" hangingPunct="1">
              <a:lnSpc>
                <a:spcPct val="80000"/>
              </a:lnSpc>
            </a:pPr>
            <a:r>
              <a:rPr lang="en-US" altLang="en-US" sz="2000" smtClean="0"/>
              <a:t>Intake of water into the organisms</a:t>
            </a:r>
          </a:p>
          <a:p>
            <a:pPr lvl="1" eaLnBrk="1" hangingPunct="1">
              <a:lnSpc>
                <a:spcPct val="80000"/>
              </a:lnSpc>
            </a:pPr>
            <a:r>
              <a:rPr lang="en-US" altLang="en-US" sz="2000" b="1" u="sng" smtClean="0"/>
              <a:t>Transpiration</a:t>
            </a:r>
          </a:p>
          <a:p>
            <a:pPr lvl="1" eaLnBrk="1" hangingPunct="1">
              <a:lnSpc>
                <a:spcPct val="80000"/>
              </a:lnSpc>
            </a:pPr>
            <a:r>
              <a:rPr lang="en-US" altLang="en-US" sz="2000" smtClean="0"/>
              <a:t>Respiration</a:t>
            </a:r>
          </a:p>
          <a:p>
            <a:pPr lvl="1" eaLnBrk="1" hangingPunct="1">
              <a:lnSpc>
                <a:spcPct val="80000"/>
              </a:lnSpc>
            </a:pPr>
            <a:r>
              <a:rPr lang="en-US" altLang="en-US" sz="2000" smtClean="0"/>
              <a:t>Elimination</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95750"/>
            <a:ext cx="31242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238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Maintaining Ecosystems</a:t>
            </a:r>
          </a:p>
        </p:txBody>
      </p:sp>
      <p:sp>
        <p:nvSpPr>
          <p:cNvPr id="40963" name="Rectangle 3"/>
          <p:cNvSpPr>
            <a:spLocks noGrp="1" noChangeArrowheads="1"/>
          </p:cNvSpPr>
          <p:nvPr>
            <p:ph idx="1"/>
          </p:nvPr>
        </p:nvSpPr>
        <p:spPr/>
        <p:txBody>
          <a:bodyPr/>
          <a:lstStyle/>
          <a:p>
            <a:pPr eaLnBrk="1" hangingPunct="1">
              <a:lnSpc>
                <a:spcPct val="90000"/>
              </a:lnSpc>
            </a:pPr>
            <a:r>
              <a:rPr lang="en-US" altLang="en-US" smtClean="0"/>
              <a:t>All of the Earth’s processes help ecosystems maintain our </a:t>
            </a:r>
            <a:r>
              <a:rPr lang="en-US" altLang="en-US" b="1" u="sng" smtClean="0"/>
              <a:t>biosphere</a:t>
            </a:r>
          </a:p>
          <a:p>
            <a:pPr eaLnBrk="1" hangingPunct="1">
              <a:lnSpc>
                <a:spcPct val="90000"/>
              </a:lnSpc>
            </a:pPr>
            <a:r>
              <a:rPr lang="en-US" altLang="en-US" smtClean="0"/>
              <a:t>Our biosphere is the </a:t>
            </a:r>
            <a:r>
              <a:rPr lang="en-US" altLang="en-US" b="1" u="sng" smtClean="0"/>
              <a:t>inhabited</a:t>
            </a:r>
            <a:r>
              <a:rPr lang="en-US" altLang="en-US" smtClean="0"/>
              <a:t> portion of our planet made up of </a:t>
            </a:r>
            <a:r>
              <a:rPr lang="en-US" altLang="en-US" b="1" u="sng" smtClean="0"/>
              <a:t>three</a:t>
            </a:r>
            <a:r>
              <a:rPr lang="en-US" altLang="en-US" smtClean="0"/>
              <a:t> parts:</a:t>
            </a:r>
          </a:p>
          <a:p>
            <a:pPr lvl="1" eaLnBrk="1" hangingPunct="1">
              <a:lnSpc>
                <a:spcPct val="90000"/>
              </a:lnSpc>
            </a:pPr>
            <a:r>
              <a:rPr lang="en-US" altLang="en-US" b="1" u="sng" smtClean="0"/>
              <a:t>Atmosphere</a:t>
            </a:r>
          </a:p>
          <a:p>
            <a:pPr lvl="1" eaLnBrk="1" hangingPunct="1">
              <a:lnSpc>
                <a:spcPct val="90000"/>
              </a:lnSpc>
            </a:pPr>
            <a:r>
              <a:rPr lang="en-US" altLang="en-US" b="1" u="sng" smtClean="0"/>
              <a:t>Hydrosphere</a:t>
            </a:r>
          </a:p>
          <a:p>
            <a:pPr lvl="1" eaLnBrk="1" hangingPunct="1">
              <a:lnSpc>
                <a:spcPct val="90000"/>
              </a:lnSpc>
            </a:pPr>
            <a:r>
              <a:rPr lang="en-US" altLang="en-US" b="1" u="sng" smtClean="0"/>
              <a:t>Geosphere</a:t>
            </a:r>
          </a:p>
          <a:p>
            <a:pPr eaLnBrk="1" hangingPunct="1">
              <a:lnSpc>
                <a:spcPct val="90000"/>
              </a:lnSpc>
            </a:pPr>
            <a:r>
              <a:rPr lang="en-US" altLang="en-US" smtClean="0"/>
              <a:t>Each of these systems must </a:t>
            </a:r>
            <a:r>
              <a:rPr lang="en-US" altLang="en-US" b="1" u="sng" smtClean="0"/>
              <a:t>interact</a:t>
            </a:r>
            <a:r>
              <a:rPr lang="en-US" altLang="en-US" smtClean="0"/>
              <a:t> efficiently for each ecosystem to be maintained</a:t>
            </a:r>
          </a:p>
        </p:txBody>
      </p:sp>
      <p:pic>
        <p:nvPicPr>
          <p:cNvPr id="32772" name="Picture 4" descr="MPj043313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200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507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Atmosphere</a:t>
            </a:r>
          </a:p>
        </p:txBody>
      </p:sp>
      <p:sp>
        <p:nvSpPr>
          <p:cNvPr id="41987" name="Rectangle 3"/>
          <p:cNvSpPr>
            <a:spLocks noGrp="1" noChangeArrowheads="1"/>
          </p:cNvSpPr>
          <p:nvPr>
            <p:ph idx="1"/>
          </p:nvPr>
        </p:nvSpPr>
        <p:spPr>
          <a:xfrm>
            <a:off x="457200" y="1295400"/>
            <a:ext cx="8229600" cy="5181600"/>
          </a:xfrm>
        </p:spPr>
        <p:txBody>
          <a:bodyPr/>
          <a:lstStyle/>
          <a:p>
            <a:pPr eaLnBrk="1" hangingPunct="1">
              <a:lnSpc>
                <a:spcPct val="80000"/>
              </a:lnSpc>
            </a:pPr>
            <a:r>
              <a:rPr lang="en-US" altLang="en-US" sz="2800" smtClean="0"/>
              <a:t>Our atmosphere is primarily composed of materials from life’s </a:t>
            </a:r>
            <a:r>
              <a:rPr lang="en-US" altLang="en-US" sz="2800" b="1" u="sng" smtClean="0"/>
              <a:t>processes</a:t>
            </a:r>
            <a:r>
              <a:rPr lang="en-US" altLang="en-US" sz="2800" smtClean="0"/>
              <a:t>.</a:t>
            </a:r>
          </a:p>
          <a:p>
            <a:pPr eaLnBrk="1" hangingPunct="1">
              <a:lnSpc>
                <a:spcPct val="80000"/>
              </a:lnSpc>
            </a:pPr>
            <a:r>
              <a:rPr lang="en-US" altLang="en-US" sz="2800" b="1" u="sng" smtClean="0"/>
              <a:t>Oxygen</a:t>
            </a:r>
          </a:p>
          <a:p>
            <a:pPr lvl="1" eaLnBrk="1" hangingPunct="1">
              <a:lnSpc>
                <a:spcPct val="80000"/>
              </a:lnSpc>
            </a:pPr>
            <a:r>
              <a:rPr lang="en-US" altLang="en-US" sz="2400" smtClean="0"/>
              <a:t>Plants and other autotrophs produce enough oxygen for themselves and other organisms through </a:t>
            </a:r>
            <a:r>
              <a:rPr lang="en-US" altLang="en-US" sz="2400" b="1" u="sng" smtClean="0"/>
              <a:t>photosynthesis</a:t>
            </a:r>
          </a:p>
          <a:p>
            <a:pPr lvl="1" eaLnBrk="1" hangingPunct="1">
              <a:lnSpc>
                <a:spcPct val="80000"/>
              </a:lnSpc>
            </a:pPr>
            <a:r>
              <a:rPr lang="en-US" altLang="en-US" sz="2400" smtClean="0"/>
              <a:t>The oxygen from photosynthesis is also responsible</a:t>
            </a:r>
            <a:br>
              <a:rPr lang="en-US" altLang="en-US" sz="2400" smtClean="0"/>
            </a:br>
            <a:r>
              <a:rPr lang="en-US" altLang="en-US" sz="2400" smtClean="0"/>
              <a:t> for the </a:t>
            </a:r>
            <a:r>
              <a:rPr lang="en-US" altLang="en-US" sz="2400" b="1" u="sng" smtClean="0"/>
              <a:t>ozone</a:t>
            </a:r>
            <a:r>
              <a:rPr lang="en-US" altLang="en-US" sz="2400" smtClean="0"/>
              <a:t> layer which prevents the sun’s </a:t>
            </a:r>
            <a:r>
              <a:rPr lang="en-US" altLang="en-US" sz="2400" b="1" u="sng" smtClean="0"/>
              <a:t>UV</a:t>
            </a:r>
            <a:r>
              <a:rPr lang="en-US" altLang="en-US" sz="2400" smtClean="0"/>
              <a:t> </a:t>
            </a:r>
            <a:br>
              <a:rPr lang="en-US" altLang="en-US" sz="2400" smtClean="0"/>
            </a:br>
            <a:r>
              <a:rPr lang="en-US" altLang="en-US" sz="2400" smtClean="0"/>
              <a:t>radiation from reaching the Earth’s surface</a:t>
            </a:r>
          </a:p>
          <a:p>
            <a:pPr eaLnBrk="1" hangingPunct="1">
              <a:lnSpc>
                <a:spcPct val="80000"/>
              </a:lnSpc>
            </a:pPr>
            <a:r>
              <a:rPr lang="en-US" altLang="en-US" sz="2800" b="1" u="sng" smtClean="0"/>
              <a:t>Carbon Dioxide</a:t>
            </a:r>
          </a:p>
          <a:p>
            <a:pPr lvl="1" eaLnBrk="1" hangingPunct="1">
              <a:lnSpc>
                <a:spcPct val="80000"/>
              </a:lnSpc>
            </a:pPr>
            <a:r>
              <a:rPr lang="en-US" altLang="en-US" sz="2400" u="sng" smtClean="0"/>
              <a:t>A</a:t>
            </a:r>
            <a:r>
              <a:rPr lang="en-US" altLang="en-US" sz="2400" b="1" u="sng" smtClean="0"/>
              <a:t>nimals</a:t>
            </a:r>
            <a:r>
              <a:rPr lang="en-US" altLang="en-US" sz="2400" smtClean="0"/>
              <a:t> release carbon dioxide into the atmosphere that is used by </a:t>
            </a:r>
            <a:r>
              <a:rPr lang="en-US" altLang="en-US" sz="2400" b="1" u="sng" smtClean="0"/>
              <a:t>Plants</a:t>
            </a:r>
            <a:r>
              <a:rPr lang="en-US" altLang="en-US" sz="2400" smtClean="0"/>
              <a:t> in photosynthesis.</a:t>
            </a:r>
          </a:p>
          <a:p>
            <a:pPr lvl="1" eaLnBrk="1" hangingPunct="1">
              <a:lnSpc>
                <a:spcPct val="80000"/>
              </a:lnSpc>
            </a:pPr>
            <a:r>
              <a:rPr lang="en-US" altLang="en-US" sz="2400" smtClean="0"/>
              <a:t>The processes of </a:t>
            </a:r>
            <a:r>
              <a:rPr lang="en-US" altLang="en-US" sz="2400" b="1" u="sng" smtClean="0"/>
              <a:t>photosynthesis</a:t>
            </a:r>
            <a:r>
              <a:rPr lang="en-US" altLang="en-US" sz="2400" smtClean="0"/>
              <a:t> and cellular </a:t>
            </a:r>
            <a:br>
              <a:rPr lang="en-US" altLang="en-US" sz="2400" smtClean="0"/>
            </a:br>
            <a:r>
              <a:rPr lang="en-US" altLang="en-US" sz="2400" smtClean="0"/>
              <a:t>respiration help keep the concentrations of </a:t>
            </a:r>
            <a:br>
              <a:rPr lang="en-US" altLang="en-US" sz="2400" smtClean="0"/>
            </a:br>
            <a:r>
              <a:rPr lang="en-US" altLang="en-US" sz="2400" smtClean="0"/>
              <a:t>oxygen and carbon dioxide </a:t>
            </a:r>
            <a:r>
              <a:rPr lang="en-US" altLang="en-US" sz="2400" b="1" u="sng" smtClean="0"/>
              <a:t>balanced</a:t>
            </a:r>
            <a:r>
              <a:rPr lang="en-US" altLang="en-US" sz="2400" smtClean="0"/>
              <a:t>. </a:t>
            </a:r>
          </a:p>
        </p:txBody>
      </p:sp>
      <p:pic>
        <p:nvPicPr>
          <p:cNvPr id="33796" name="Picture 4" descr="MPj043319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816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MPj043315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124200"/>
            <a:ext cx="1157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082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Atmosphere</a:t>
            </a:r>
          </a:p>
        </p:txBody>
      </p:sp>
      <p:sp>
        <p:nvSpPr>
          <p:cNvPr id="43011" name="Rectangle 3"/>
          <p:cNvSpPr>
            <a:spLocks noGrp="1" noChangeArrowheads="1"/>
          </p:cNvSpPr>
          <p:nvPr>
            <p:ph idx="1"/>
          </p:nvPr>
        </p:nvSpPr>
        <p:spPr>
          <a:xfrm>
            <a:off x="457200" y="1600200"/>
            <a:ext cx="8229600" cy="4800600"/>
          </a:xfrm>
        </p:spPr>
        <p:txBody>
          <a:bodyPr/>
          <a:lstStyle/>
          <a:p>
            <a:pPr eaLnBrk="1" hangingPunct="1">
              <a:lnSpc>
                <a:spcPct val="90000"/>
              </a:lnSpc>
            </a:pPr>
            <a:r>
              <a:rPr lang="en-US" altLang="en-US" b="1" u="sng" smtClean="0"/>
              <a:t>Nitrogen</a:t>
            </a:r>
          </a:p>
          <a:p>
            <a:pPr lvl="1" eaLnBrk="1" hangingPunct="1">
              <a:lnSpc>
                <a:spcPct val="90000"/>
              </a:lnSpc>
            </a:pPr>
            <a:r>
              <a:rPr lang="en-US" altLang="en-US" smtClean="0"/>
              <a:t>Nitrogen in the atmosphere is </a:t>
            </a:r>
            <a:br>
              <a:rPr lang="en-US" altLang="en-US" smtClean="0"/>
            </a:br>
            <a:r>
              <a:rPr lang="en-US" altLang="en-US" smtClean="0"/>
              <a:t>maintained by the </a:t>
            </a:r>
            <a:r>
              <a:rPr lang="en-US" altLang="en-US" b="1" u="sng" smtClean="0"/>
              <a:t>Nitrogen cycle</a:t>
            </a:r>
          </a:p>
          <a:p>
            <a:pPr eaLnBrk="1" hangingPunct="1">
              <a:lnSpc>
                <a:spcPct val="90000"/>
              </a:lnSpc>
            </a:pPr>
            <a:r>
              <a:rPr lang="en-US" altLang="en-US" b="1" u="sng" smtClean="0"/>
              <a:t>Water</a:t>
            </a:r>
          </a:p>
          <a:p>
            <a:pPr lvl="1" eaLnBrk="1" hangingPunct="1">
              <a:lnSpc>
                <a:spcPct val="90000"/>
              </a:lnSpc>
            </a:pPr>
            <a:r>
              <a:rPr lang="en-US" altLang="en-US" smtClean="0"/>
              <a:t>Water vapor in the atmosphere is </a:t>
            </a:r>
            <a:br>
              <a:rPr lang="en-US" altLang="en-US" smtClean="0"/>
            </a:br>
            <a:r>
              <a:rPr lang="en-US" altLang="en-US" smtClean="0"/>
              <a:t>maintained by the </a:t>
            </a:r>
            <a:r>
              <a:rPr lang="en-US" altLang="en-US" b="1" u="sng" smtClean="0"/>
              <a:t>water cycle</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66800"/>
            <a:ext cx="27432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743200"/>
            <a:ext cx="22860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421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Atmosphere Imbalance</a:t>
            </a:r>
          </a:p>
        </p:txBody>
      </p:sp>
      <p:sp>
        <p:nvSpPr>
          <p:cNvPr id="44035" name="Rectangle 3"/>
          <p:cNvSpPr>
            <a:spLocks noGrp="1" noChangeArrowheads="1"/>
          </p:cNvSpPr>
          <p:nvPr>
            <p:ph idx="1"/>
          </p:nvPr>
        </p:nvSpPr>
        <p:spPr>
          <a:xfrm>
            <a:off x="457200" y="1371600"/>
            <a:ext cx="8229600" cy="4525963"/>
          </a:xfrm>
        </p:spPr>
        <p:txBody>
          <a:bodyPr/>
          <a:lstStyle/>
          <a:p>
            <a:pPr eaLnBrk="1" hangingPunct="1">
              <a:lnSpc>
                <a:spcPct val="80000"/>
              </a:lnSpc>
            </a:pPr>
            <a:r>
              <a:rPr lang="en-US" altLang="en-US" sz="2400" smtClean="0"/>
              <a:t>The </a:t>
            </a:r>
            <a:r>
              <a:rPr lang="en-US" altLang="en-US" sz="2400" b="1" u="sng" smtClean="0"/>
              <a:t>greenhouse effect </a:t>
            </a:r>
            <a:r>
              <a:rPr lang="en-US" altLang="en-US" sz="2400" smtClean="0"/>
              <a:t>is the normal warming effect when gases (such as carbon dioxide, oxygen, methane, and water vapor) trap heat in the atmosphere.</a:t>
            </a:r>
          </a:p>
          <a:p>
            <a:pPr eaLnBrk="1" hangingPunct="1">
              <a:lnSpc>
                <a:spcPct val="80000"/>
              </a:lnSpc>
            </a:pPr>
            <a:r>
              <a:rPr lang="en-US" altLang="en-US" sz="2400" smtClean="0"/>
              <a:t>The amount of carbon dioxide in the atmosphere cycles in response to how many </a:t>
            </a:r>
            <a:r>
              <a:rPr lang="en-US" altLang="en-US" sz="2400" b="1" u="sng" smtClean="0"/>
              <a:t>plants</a:t>
            </a:r>
            <a:r>
              <a:rPr lang="en-US" altLang="en-US" sz="2400" smtClean="0"/>
              <a:t> and other photosynthetic organisms cover Earth and how much carbon dioxide they </a:t>
            </a:r>
            <a:r>
              <a:rPr lang="en-US" altLang="en-US" sz="2400" b="1" u="sng" smtClean="0"/>
              <a:t>absorb</a:t>
            </a:r>
            <a:r>
              <a:rPr lang="en-US" altLang="en-US" sz="2400" smtClean="0"/>
              <a:t>.</a:t>
            </a:r>
          </a:p>
          <a:p>
            <a:pPr eaLnBrk="1" hangingPunct="1">
              <a:lnSpc>
                <a:spcPct val="80000"/>
              </a:lnSpc>
            </a:pPr>
            <a:r>
              <a:rPr lang="en-US" altLang="en-US" sz="2400" smtClean="0"/>
              <a:t>The amount of carbon dioxide in the atmosphere also cycles in response to the degree to which </a:t>
            </a:r>
            <a:r>
              <a:rPr lang="en-US" altLang="en-US" sz="2400" b="1" u="sng" smtClean="0"/>
              <a:t>oceans</a:t>
            </a:r>
            <a:r>
              <a:rPr lang="en-US" altLang="en-US" sz="2400" smtClean="0"/>
              <a:t> cover Earth. The salt water of oceans acts as a </a:t>
            </a:r>
            <a:r>
              <a:rPr lang="en-US" altLang="en-US" sz="2400" b="1" i="1" u="sng" smtClean="0"/>
              <a:t>sink</a:t>
            </a:r>
            <a:r>
              <a:rPr lang="en-US" altLang="en-US" sz="2400" i="1" smtClean="0"/>
              <a:t> </a:t>
            </a:r>
            <a:r>
              <a:rPr lang="en-US" altLang="en-US" sz="2400" smtClean="0"/>
              <a:t>for carbon dioxide, absorbing what plants do not use and converting it to various salts such as calcium carbonate.</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105400"/>
            <a:ext cx="898842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854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Hydrosphere</a:t>
            </a:r>
          </a:p>
        </p:txBody>
      </p:sp>
      <p:sp>
        <p:nvSpPr>
          <p:cNvPr id="46083" name="Rectangle 3"/>
          <p:cNvSpPr>
            <a:spLocks noGrp="1" noChangeArrowheads="1"/>
          </p:cNvSpPr>
          <p:nvPr>
            <p:ph idx="1"/>
          </p:nvPr>
        </p:nvSpPr>
        <p:spPr/>
        <p:txBody>
          <a:bodyPr/>
          <a:lstStyle/>
          <a:p>
            <a:pPr eaLnBrk="1" hangingPunct="1"/>
            <a:r>
              <a:rPr lang="en-US" altLang="en-US" sz="2800" smtClean="0"/>
              <a:t>The </a:t>
            </a:r>
            <a:r>
              <a:rPr lang="en-US" altLang="en-US" sz="2800" b="1" i="1" u="sng" smtClean="0"/>
              <a:t>hydrologic </a:t>
            </a:r>
            <a:r>
              <a:rPr lang="en-US" altLang="en-US" sz="2800" i="1" smtClean="0"/>
              <a:t>cycle </a:t>
            </a:r>
            <a:r>
              <a:rPr lang="en-US" altLang="en-US" sz="2800" smtClean="0"/>
              <a:t>is maintained by the energy of the </a:t>
            </a:r>
            <a:r>
              <a:rPr lang="en-US" altLang="en-US" sz="2800" b="1" u="sng" smtClean="0"/>
              <a:t>Sun</a:t>
            </a:r>
            <a:r>
              <a:rPr lang="en-US" altLang="en-US" sz="2800" smtClean="0"/>
              <a:t> and the effect of weather.</a:t>
            </a:r>
          </a:p>
          <a:p>
            <a:pPr eaLnBrk="1" hangingPunct="1"/>
            <a:r>
              <a:rPr lang="en-US" altLang="en-US" sz="2800" smtClean="0"/>
              <a:t>The hydrologic cycle purifies water in several ways:</a:t>
            </a:r>
          </a:p>
          <a:p>
            <a:pPr lvl="1" eaLnBrk="1" hangingPunct="1"/>
            <a:r>
              <a:rPr lang="en-US" altLang="en-US" sz="2400" b="1" u="sng" smtClean="0"/>
              <a:t>Evaporated</a:t>
            </a:r>
            <a:r>
              <a:rPr lang="en-US" altLang="en-US" sz="2400" smtClean="0"/>
              <a:t> water is pure water containing no impurities.</a:t>
            </a:r>
          </a:p>
          <a:p>
            <a:pPr lvl="1" eaLnBrk="1" hangingPunct="1"/>
            <a:r>
              <a:rPr lang="en-US" altLang="en-US" sz="2400" smtClean="0"/>
              <a:t>As water seeps down through the </a:t>
            </a:r>
            <a:r>
              <a:rPr lang="en-US" altLang="en-US" sz="2400" b="1" u="sng" smtClean="0"/>
              <a:t>soil</a:t>
            </a:r>
            <a:r>
              <a:rPr lang="en-US" altLang="en-US" sz="2400" smtClean="0"/>
              <a:t> and </a:t>
            </a:r>
            <a:r>
              <a:rPr lang="en-US" altLang="en-US" sz="2400" b="1" u="sng" smtClean="0"/>
              <a:t>rock</a:t>
            </a:r>
            <a:r>
              <a:rPr lang="en-US" altLang="en-US" sz="2400" smtClean="0"/>
              <a:t> it is physically filtered of impurities.</a:t>
            </a:r>
          </a:p>
          <a:p>
            <a:pPr lvl="1" eaLnBrk="1" hangingPunct="1"/>
            <a:r>
              <a:rPr lang="en-US" altLang="en-US" sz="2400" smtClean="0"/>
              <a:t>As water flow </a:t>
            </a:r>
            <a:r>
              <a:rPr lang="en-US" altLang="en-US" sz="2400" b="1" u="sng" smtClean="0"/>
              <a:t>slows</a:t>
            </a:r>
            <a:r>
              <a:rPr lang="en-US" altLang="en-US" sz="2400" smtClean="0"/>
              <a:t>, heavier </a:t>
            </a:r>
            <a:br>
              <a:rPr lang="en-US" altLang="en-US" sz="2400" smtClean="0"/>
            </a:br>
            <a:r>
              <a:rPr lang="en-US" altLang="en-US" sz="2400" smtClean="0"/>
              <a:t>particles of sediment </a:t>
            </a:r>
            <a:r>
              <a:rPr lang="en-US" altLang="en-US" sz="2400" b="1" u="sng" smtClean="0"/>
              <a:t>settle out</a:t>
            </a:r>
            <a:r>
              <a:rPr lang="en-US" altLang="en-US" sz="2400" smtClean="0"/>
              <a:t>, </a:t>
            </a:r>
            <a:br>
              <a:rPr lang="en-US" altLang="en-US" sz="2400" smtClean="0"/>
            </a:br>
            <a:r>
              <a:rPr lang="en-US" altLang="en-US" sz="2400" smtClean="0"/>
              <a:t>leaving purified water to travel </a:t>
            </a:r>
            <a:br>
              <a:rPr lang="en-US" altLang="en-US" sz="2400" smtClean="0"/>
            </a:br>
            <a:r>
              <a:rPr lang="en-US" altLang="en-US" sz="2400" smtClean="0"/>
              <a:t>toward the oceans.</a:t>
            </a:r>
          </a:p>
          <a:p>
            <a:pPr eaLnBrk="1" hangingPunct="1"/>
            <a:endParaRPr lang="en-US" altLang="en-US" sz="2800" smtClean="0"/>
          </a:p>
        </p:txBody>
      </p:sp>
      <p:pic>
        <p:nvPicPr>
          <p:cNvPr id="36868" name="Picture 5" descr="MPj043729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0"/>
            <a:ext cx="33528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57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Geosphere</a:t>
            </a:r>
          </a:p>
        </p:txBody>
      </p:sp>
      <p:sp>
        <p:nvSpPr>
          <p:cNvPr id="45059" name="Rectangle 3"/>
          <p:cNvSpPr>
            <a:spLocks noGrp="1" noChangeArrowheads="1"/>
          </p:cNvSpPr>
          <p:nvPr>
            <p:ph idx="1"/>
          </p:nvPr>
        </p:nvSpPr>
        <p:spPr>
          <a:xfrm>
            <a:off x="457200" y="1371600"/>
            <a:ext cx="8229600" cy="4953000"/>
          </a:xfrm>
        </p:spPr>
        <p:txBody>
          <a:bodyPr/>
          <a:lstStyle/>
          <a:p>
            <a:pPr eaLnBrk="1" hangingPunct="1">
              <a:lnSpc>
                <a:spcPct val="80000"/>
              </a:lnSpc>
            </a:pPr>
            <a:r>
              <a:rPr lang="en-US" altLang="en-US" sz="2400" smtClean="0"/>
              <a:t>As part of the </a:t>
            </a:r>
            <a:r>
              <a:rPr lang="en-US" altLang="en-US" sz="2400" b="1" u="sng" smtClean="0"/>
              <a:t>geosphere</a:t>
            </a:r>
            <a:r>
              <a:rPr lang="en-US" altLang="en-US" sz="2400" smtClean="0"/>
              <a:t>, the soils on Earth </a:t>
            </a:r>
            <a:br>
              <a:rPr lang="en-US" altLang="en-US" sz="2400" smtClean="0"/>
            </a:br>
            <a:r>
              <a:rPr lang="en-US" altLang="en-US" sz="2400" smtClean="0"/>
              <a:t>are constantly being generated and eroded.</a:t>
            </a:r>
          </a:p>
          <a:p>
            <a:pPr eaLnBrk="1" hangingPunct="1">
              <a:lnSpc>
                <a:spcPct val="80000"/>
              </a:lnSpc>
            </a:pPr>
            <a:r>
              <a:rPr lang="en-US" altLang="en-US" sz="2400" smtClean="0"/>
              <a:t>All soils are composed of four distinct </a:t>
            </a:r>
            <a:br>
              <a:rPr lang="en-US" altLang="en-US" sz="2400" smtClean="0"/>
            </a:br>
            <a:r>
              <a:rPr lang="en-US" altLang="en-US" sz="2400" smtClean="0"/>
              <a:t>components – </a:t>
            </a:r>
            <a:r>
              <a:rPr lang="en-US" altLang="en-US" sz="2400" b="1" u="sng" smtClean="0"/>
              <a:t>inorganic minerals, organic matter, water, and air</a:t>
            </a:r>
            <a:r>
              <a:rPr lang="en-US" altLang="en-US" sz="2400" smtClean="0"/>
              <a:t>.</a:t>
            </a:r>
          </a:p>
          <a:p>
            <a:pPr eaLnBrk="1" hangingPunct="1">
              <a:lnSpc>
                <a:spcPct val="80000"/>
              </a:lnSpc>
            </a:pPr>
            <a:r>
              <a:rPr lang="en-US" altLang="en-US" sz="2400" b="1" u="sng" smtClean="0"/>
              <a:t>Erosion</a:t>
            </a:r>
            <a:r>
              <a:rPr lang="en-US" altLang="en-US" sz="2400" smtClean="0"/>
              <a:t> of rocks and the presence of </a:t>
            </a:r>
            <a:r>
              <a:rPr lang="en-US" altLang="en-US" sz="2400" b="1" u="sng" smtClean="0"/>
              <a:t>soil</a:t>
            </a:r>
            <a:r>
              <a:rPr lang="en-US" altLang="en-US" sz="2400" smtClean="0"/>
              <a:t> in an ecosystem allows for </a:t>
            </a:r>
            <a:r>
              <a:rPr lang="en-US" altLang="en-US" sz="2400" b="1" u="sng" smtClean="0"/>
              <a:t>succession</a:t>
            </a:r>
            <a:r>
              <a:rPr lang="en-US" altLang="en-US" sz="2400" smtClean="0"/>
              <a:t> to take place.</a:t>
            </a:r>
          </a:p>
          <a:p>
            <a:pPr eaLnBrk="1" hangingPunct="1">
              <a:lnSpc>
                <a:spcPct val="80000"/>
              </a:lnSpc>
            </a:pPr>
            <a:endParaRPr lang="en-US" altLang="en-US" sz="2400" smtClean="0"/>
          </a:p>
        </p:txBody>
      </p:sp>
      <p:pic>
        <p:nvPicPr>
          <p:cNvPr id="37892" name="Picture 7" descr="MPj040220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514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255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3600">
              <a:solidFill>
                <a:schemeClr val="bg1"/>
              </a:solidFill>
              <a:latin typeface="Comic Sans MS" panose="030F0702030302020204" pitchFamily="66" charset="0"/>
            </a:endParaRPr>
          </a:p>
        </p:txBody>
      </p:sp>
      <p:sp>
        <p:nvSpPr>
          <p:cNvPr id="8195" name="Text Box 1027"/>
          <p:cNvSpPr txBox="1">
            <a:spLocks noChangeArrowheads="1"/>
          </p:cNvSpPr>
          <p:nvPr/>
        </p:nvSpPr>
        <p:spPr bwMode="auto">
          <a:xfrm>
            <a:off x="304800" y="304800"/>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tx2"/>
                </a:solidFill>
                <a:latin typeface="Comic Sans MS" panose="030F0702030302020204" pitchFamily="66" charset="0"/>
              </a:rPr>
              <a:t>Community -</a:t>
            </a:r>
            <a:r>
              <a:rPr lang="en-US" altLang="en-US" sz="3600" b="1">
                <a:solidFill>
                  <a:schemeClr val="folHlink"/>
                </a:solidFill>
                <a:latin typeface="Comic Sans MS" panose="030F0702030302020204" pitchFamily="66" charset="0"/>
              </a:rPr>
              <a:t> </a:t>
            </a:r>
            <a:r>
              <a:rPr lang="en-US" altLang="en-US" sz="3600" b="1">
                <a:solidFill>
                  <a:schemeClr val="bg1"/>
                </a:solidFill>
                <a:latin typeface="Comic Sans MS" panose="030F0702030302020204" pitchFamily="66" charset="0"/>
              </a:rPr>
              <a:t>several interacting populations that inhabit a common environment and are interdependent.</a:t>
            </a:r>
            <a:r>
              <a:rPr lang="en-US" altLang="en-US" sz="3600">
                <a:solidFill>
                  <a:schemeClr val="bg1"/>
                </a:solidFill>
                <a:latin typeface="Comic Sans MS" panose="030F0702030302020204" pitchFamily="66" charset="0"/>
              </a:rPr>
              <a:t> </a:t>
            </a:r>
          </a:p>
        </p:txBody>
      </p:sp>
      <p:pic>
        <p:nvPicPr>
          <p:cNvPr id="8196" name="Picture 5" descr="http://www.globalchange.umich.edu/globalchange1/current/lectures/ecol_com/foodwe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20900"/>
            <a:ext cx="4354513"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3600">
              <a:solidFill>
                <a:schemeClr val="bg1"/>
              </a:solidFill>
              <a:latin typeface="Comic Sans MS" panose="030F0702030302020204" pitchFamily="66" charset="0"/>
            </a:endParaRPr>
          </a:p>
        </p:txBody>
      </p:sp>
      <p:sp>
        <p:nvSpPr>
          <p:cNvPr id="9219" name="Text Box 3"/>
          <p:cNvSpPr txBox="1">
            <a:spLocks noChangeArrowheads="1"/>
          </p:cNvSpPr>
          <p:nvPr/>
        </p:nvSpPr>
        <p:spPr bwMode="auto">
          <a:xfrm>
            <a:off x="304800" y="0"/>
            <a:ext cx="8458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tx2"/>
                </a:solidFill>
                <a:latin typeface="Comic Sans MS" panose="030F0702030302020204" pitchFamily="66" charset="0"/>
              </a:rPr>
              <a:t>Ecosystem -</a:t>
            </a:r>
            <a:r>
              <a:rPr lang="en-US" altLang="en-US" sz="3600" b="1">
                <a:solidFill>
                  <a:schemeClr val="accent1"/>
                </a:solidFill>
                <a:latin typeface="Comic Sans MS" panose="030F0702030302020204" pitchFamily="66" charset="0"/>
              </a:rPr>
              <a:t> </a:t>
            </a:r>
            <a:r>
              <a:rPr lang="en-US" altLang="en-US" sz="3600" b="1">
                <a:solidFill>
                  <a:schemeClr val="bg1"/>
                </a:solidFill>
                <a:latin typeface="Comic Sans MS" panose="030F0702030302020204" pitchFamily="66" charset="0"/>
              </a:rPr>
              <a:t>populations in a community and the abiotic factors with which they interact (ex. marine, terrestrial)</a:t>
            </a:r>
          </a:p>
        </p:txBody>
      </p:sp>
      <p:pic>
        <p:nvPicPr>
          <p:cNvPr id="9220" name="Picture 4" descr="coral%20reef%20sc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4376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fo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33600"/>
            <a:ext cx="36576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3600">
              <a:solidFill>
                <a:schemeClr val="bg1"/>
              </a:solidFill>
              <a:latin typeface="Comic Sans MS" panose="030F0702030302020204" pitchFamily="66" charset="0"/>
            </a:endParaRPr>
          </a:p>
        </p:txBody>
      </p:sp>
      <p:sp>
        <p:nvSpPr>
          <p:cNvPr id="10243" name="Text Box 3"/>
          <p:cNvSpPr txBox="1">
            <a:spLocks noChangeArrowheads="1"/>
          </p:cNvSpPr>
          <p:nvPr/>
        </p:nvSpPr>
        <p:spPr bwMode="auto">
          <a:xfrm>
            <a:off x="304800" y="304800"/>
            <a:ext cx="8458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accent1"/>
                </a:solidFill>
                <a:latin typeface="Comic Sans MS" panose="030F0702030302020204" pitchFamily="66" charset="0"/>
              </a:rPr>
              <a:t>Biosphere </a:t>
            </a:r>
            <a:r>
              <a:rPr lang="en-US" altLang="en-US" sz="3600" b="1">
                <a:solidFill>
                  <a:schemeClr val="bg1"/>
                </a:solidFill>
                <a:latin typeface="Comic Sans MS" panose="030F0702030302020204" pitchFamily="66" charset="0"/>
              </a:rPr>
              <a:t>- life supporting portions of Earth composed of air, land, fresh water, and salt water.</a:t>
            </a:r>
          </a:p>
          <a:p>
            <a:pPr eaLnBrk="1" hangingPunct="1">
              <a:spcBef>
                <a:spcPct val="50000"/>
              </a:spcBef>
              <a:buFontTx/>
              <a:buChar char="•"/>
            </a:pPr>
            <a:r>
              <a:rPr lang="en-US" altLang="en-US" sz="3600" b="1">
                <a:solidFill>
                  <a:schemeClr val="bg1"/>
                </a:solidFill>
                <a:latin typeface="Comic Sans MS" panose="030F0702030302020204" pitchFamily="66" charset="0"/>
              </a:rPr>
              <a:t>The highest level of organization</a:t>
            </a:r>
          </a:p>
        </p:txBody>
      </p:sp>
      <p:pic>
        <p:nvPicPr>
          <p:cNvPr id="10244" name="Picture 4" descr="earth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73425"/>
            <a:ext cx="51435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FFFF00"/>
      </a:dk2>
      <a:lt2>
        <a:srgbClr val="666633"/>
      </a:lt2>
      <a:accent1>
        <a:srgbClr val="FFFF00"/>
      </a:accent1>
      <a:accent2>
        <a:srgbClr val="800000"/>
      </a:accent2>
      <a:accent3>
        <a:srgbClr val="FFFFFF"/>
      </a:accent3>
      <a:accent4>
        <a:srgbClr val="000000"/>
      </a:accent4>
      <a:accent5>
        <a:srgbClr val="FFFFAA"/>
      </a:accent5>
      <a:accent6>
        <a:srgbClr val="730000"/>
      </a:accent6>
      <a:hlink>
        <a:srgbClr val="FFFF00"/>
      </a:hlink>
      <a:folHlink>
        <a:srgbClr val="FF66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2511</Words>
  <Application>Microsoft Office PowerPoint</Application>
  <PresentationFormat>On-screen Show (4:3)</PresentationFormat>
  <Paragraphs>347</Paragraphs>
  <Slides>66</Slides>
  <Notes>42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66</vt:i4>
      </vt:variant>
    </vt:vector>
  </HeadingPairs>
  <TitlesOfParts>
    <vt:vector size="73" baseType="lpstr">
      <vt:lpstr>Times New Roman</vt:lpstr>
      <vt:lpstr>Arial</vt:lpstr>
      <vt:lpstr>Comic Sans MS</vt:lpstr>
      <vt:lpstr>Wingdings</vt:lpstr>
      <vt:lpstr>Default Design</vt:lpstr>
      <vt:lpstr>1_Default Design</vt:lpstr>
      <vt:lpstr>2_Default Design</vt:lpstr>
      <vt:lpstr>        Ecology</vt:lpstr>
      <vt:lpstr>WHAT IS ECOLOGY?</vt:lpstr>
      <vt:lpstr>WHAT DO YOU MEAN BY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Feeding Relationships</vt:lpstr>
      <vt:lpstr>Feeding Relationships</vt:lpstr>
      <vt:lpstr>Feeding Relationships</vt:lpstr>
      <vt:lpstr>Feeding Relationships</vt:lpstr>
      <vt:lpstr>Feeding Relationships</vt:lpstr>
      <vt:lpstr>Feeding Relationships</vt:lpstr>
      <vt:lpstr>Feeding Relationships</vt:lpstr>
      <vt:lpstr>Feeding Relationships</vt:lpstr>
      <vt:lpstr>Symbiotic Relationships</vt:lpstr>
      <vt:lpstr>Symbiotic Relationships</vt:lpstr>
      <vt:lpstr>Symbiotic Relationships</vt:lpstr>
      <vt:lpstr>Symbiotic Relationships</vt:lpstr>
      <vt:lpstr>Symbiotic Relationships</vt:lpstr>
      <vt:lpstr>Symbiotic Relationships</vt:lpstr>
      <vt:lpstr>Symbiotic Relationships</vt:lpstr>
      <vt:lpstr>PowerPoint Presentation</vt:lpstr>
      <vt:lpstr>PowerPoint Presentation</vt:lpstr>
      <vt:lpstr>Trophic Levels</vt:lpstr>
      <vt:lpstr>Trophic Levels</vt:lpstr>
      <vt:lpstr>Trophic Levels</vt:lpstr>
      <vt:lpstr>PowerPoint Presentation</vt:lpstr>
      <vt:lpstr>PowerPoint Presentation</vt:lpstr>
      <vt:lpstr>Trophic Levels</vt:lpstr>
      <vt:lpstr>PowerPoint Presentation</vt:lpstr>
      <vt:lpstr>Trophic Levels</vt:lpstr>
      <vt:lpstr>PowerPoint Presentation</vt:lpstr>
      <vt:lpstr>PowerPoint Presentation</vt:lpstr>
      <vt:lpstr>PowerPoint Presentation</vt:lpstr>
      <vt:lpstr>PowerPoint Presentation</vt:lpstr>
      <vt:lpstr>Changes Over Time</vt:lpstr>
      <vt:lpstr>In the beginning…</vt:lpstr>
      <vt:lpstr>And then…</vt:lpstr>
      <vt:lpstr>From Pioneer Species to Climax Community</vt:lpstr>
      <vt:lpstr>Disaster Strikes…</vt:lpstr>
      <vt:lpstr>Secondary Succession</vt:lpstr>
      <vt:lpstr>Secondary Succession</vt:lpstr>
      <vt:lpstr>Population Growth</vt:lpstr>
      <vt:lpstr>How do Populations Grow?</vt:lpstr>
      <vt:lpstr>Can it go on Forever?</vt:lpstr>
      <vt:lpstr>Environmental Limitations</vt:lpstr>
      <vt:lpstr>PowerPoint Presentation</vt:lpstr>
      <vt:lpstr>Geochemical Cycles</vt:lpstr>
      <vt:lpstr>Carbon Cycle</vt:lpstr>
      <vt:lpstr>Carbon Recycling Processes</vt:lpstr>
      <vt:lpstr>Nitrogen Cycle</vt:lpstr>
      <vt:lpstr>Nitrogen Recycling Processes</vt:lpstr>
      <vt:lpstr>Nitrogen Recycling Processes</vt:lpstr>
      <vt:lpstr>Water Cycle</vt:lpstr>
      <vt:lpstr>Maintaining Ecosystems</vt:lpstr>
      <vt:lpstr>Atmosphere</vt:lpstr>
      <vt:lpstr>Atmosphere</vt:lpstr>
      <vt:lpstr>Atmosphere Imbalance</vt:lpstr>
      <vt:lpstr>Hydrosphere</vt:lpstr>
      <vt:lpstr>Geosphere</vt:lpstr>
    </vt:vector>
  </TitlesOfParts>
  <Company>Blockheads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Unit</dc:title>
  <dc:creator>Heather and Drew</dc:creator>
  <cp:lastModifiedBy>Timothy Wanninger</cp:lastModifiedBy>
  <cp:revision>81</cp:revision>
  <dcterms:created xsi:type="dcterms:W3CDTF">2003-02-09T01:35:47Z</dcterms:created>
  <dcterms:modified xsi:type="dcterms:W3CDTF">2016-11-22T12:53:50Z</dcterms:modified>
</cp:coreProperties>
</file>